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0" r:id="rId2"/>
    <p:sldMasterId id="2147483812" r:id="rId3"/>
    <p:sldMasterId id="2147483818" r:id="rId4"/>
    <p:sldMasterId id="2147483824" r:id="rId5"/>
    <p:sldMasterId id="2147483836" r:id="rId6"/>
    <p:sldMasterId id="2147483848" r:id="rId7"/>
    <p:sldMasterId id="2147483862" r:id="rId8"/>
  </p:sldMasterIdLst>
  <p:notesMasterIdLst>
    <p:notesMasterId r:id="rId73"/>
  </p:notesMasterIdLst>
  <p:handoutMasterIdLst>
    <p:handoutMasterId r:id="rId74"/>
  </p:handoutMasterIdLst>
  <p:sldIdLst>
    <p:sldId id="359" r:id="rId9"/>
    <p:sldId id="361" r:id="rId10"/>
    <p:sldId id="256" r:id="rId11"/>
    <p:sldId id="285" r:id="rId12"/>
    <p:sldId id="323" r:id="rId13"/>
    <p:sldId id="289" r:id="rId14"/>
    <p:sldId id="290" r:id="rId15"/>
    <p:sldId id="260" r:id="rId16"/>
    <p:sldId id="332" r:id="rId17"/>
    <p:sldId id="261" r:id="rId18"/>
    <p:sldId id="333" r:id="rId19"/>
    <p:sldId id="271" r:id="rId20"/>
    <p:sldId id="329" r:id="rId21"/>
    <p:sldId id="334" r:id="rId22"/>
    <p:sldId id="335" r:id="rId23"/>
    <p:sldId id="330" r:id="rId24"/>
    <p:sldId id="336" r:id="rId25"/>
    <p:sldId id="337" r:id="rId26"/>
    <p:sldId id="291" r:id="rId27"/>
    <p:sldId id="294" r:id="rId28"/>
    <p:sldId id="339" r:id="rId29"/>
    <p:sldId id="296" r:id="rId30"/>
    <p:sldId id="362" r:id="rId31"/>
    <p:sldId id="351" r:id="rId32"/>
    <p:sldId id="352" r:id="rId33"/>
    <p:sldId id="353" r:id="rId34"/>
    <p:sldId id="297" r:id="rId35"/>
    <p:sldId id="345" r:id="rId36"/>
    <p:sldId id="340" r:id="rId37"/>
    <p:sldId id="341" r:id="rId38"/>
    <p:sldId id="342" r:id="rId39"/>
    <p:sldId id="298" r:id="rId40"/>
    <p:sldId id="346" r:id="rId41"/>
    <p:sldId id="347" r:id="rId42"/>
    <p:sldId id="348" r:id="rId43"/>
    <p:sldId id="343" r:id="rId44"/>
    <p:sldId id="349" r:id="rId45"/>
    <p:sldId id="350" r:id="rId46"/>
    <p:sldId id="344" r:id="rId47"/>
    <p:sldId id="363" r:id="rId48"/>
    <p:sldId id="364" r:id="rId49"/>
    <p:sldId id="365" r:id="rId50"/>
    <p:sldId id="366" r:id="rId51"/>
    <p:sldId id="367" r:id="rId52"/>
    <p:sldId id="368" r:id="rId53"/>
    <p:sldId id="369" r:id="rId54"/>
    <p:sldId id="370" r:id="rId55"/>
    <p:sldId id="371" r:id="rId56"/>
    <p:sldId id="372" r:id="rId57"/>
    <p:sldId id="383" r:id="rId58"/>
    <p:sldId id="384" r:id="rId59"/>
    <p:sldId id="385" r:id="rId60"/>
    <p:sldId id="386" r:id="rId61"/>
    <p:sldId id="307" r:id="rId62"/>
    <p:sldId id="357" r:id="rId63"/>
    <p:sldId id="358" r:id="rId64"/>
    <p:sldId id="373" r:id="rId65"/>
    <p:sldId id="374" r:id="rId66"/>
    <p:sldId id="375" r:id="rId67"/>
    <p:sldId id="376" r:id="rId68"/>
    <p:sldId id="382" r:id="rId69"/>
    <p:sldId id="379" r:id="rId70"/>
    <p:sldId id="387" r:id="rId71"/>
    <p:sldId id="388" r:id="rId72"/>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4292" autoAdjust="0"/>
  </p:normalViewPr>
  <p:slideViewPr>
    <p:cSldViewPr snapToGrid="0">
      <p:cViewPr varScale="1">
        <p:scale>
          <a:sx n="98" d="100"/>
          <a:sy n="98" d="100"/>
        </p:scale>
        <p:origin x="172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10/27/17</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3405558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97513" y="0"/>
            <a:ext cx="2982742"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10/27/17</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8805" y="4416426"/>
            <a:ext cx="5504204"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2982742"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extLst>
      <p:ext uri="{BB962C8B-B14F-4D97-AF65-F5344CB8AC3E}">
        <p14:creationId xmlns:p14="http://schemas.microsoft.com/office/powerpoint/2010/main" val="8384491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WELCOME TO THE NFHS BASKETBALL RULES POWER POINT!</a:t>
            </a:r>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a:t>
            </a:fld>
            <a:endParaRPr lang="en-US"/>
          </a:p>
        </p:txBody>
      </p:sp>
    </p:spTree>
    <p:extLst>
      <p:ext uri="{BB962C8B-B14F-4D97-AF65-F5344CB8AC3E}">
        <p14:creationId xmlns:p14="http://schemas.microsoft.com/office/powerpoint/2010/main" val="97596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Rule 3-4-1D</a:t>
            </a:r>
          </a:p>
          <a:p>
            <a:endParaRPr lang="en-US" dirty="0"/>
          </a:p>
          <a:p>
            <a:r>
              <a:rPr lang="en-US" dirty="0"/>
              <a:t>There are no color/design restrictions in the area of the team jersey from the imaginary line at the base of the neckline to the top of the shoulder and in the corresponding area on the back of the jersey.  </a:t>
            </a:r>
            <a:r>
              <a:rPr lang="en-US" u="sng" dirty="0"/>
              <a:t>There are restrictions on what identifying names may be placed in this area (see Article 3-4-4).</a:t>
            </a:r>
            <a:endParaRPr lang="en-US" dirty="0"/>
          </a:p>
          <a:p>
            <a:pPr marL="0" indent="0">
              <a:buNone/>
            </a:pPr>
            <a:endParaRPr lang="en-US" dirty="0"/>
          </a:p>
          <a:p>
            <a:r>
              <a:rPr lang="en-US" b="1" dirty="0"/>
              <a:t>Rationale:</a:t>
            </a:r>
            <a:r>
              <a:rPr lang="en-US" dirty="0"/>
              <a:t>  Provide guidance on the forthcoming restrictions for this area of the jersey.</a:t>
            </a:r>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12</a:t>
            </a:fld>
            <a:endParaRPr lang="en-US"/>
          </a:p>
        </p:txBody>
      </p:sp>
    </p:spTree>
    <p:extLst>
      <p:ext uri="{BB962C8B-B14F-4D97-AF65-F5344CB8AC3E}">
        <p14:creationId xmlns:p14="http://schemas.microsoft.com/office/powerpoint/2010/main" val="282933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Rules</a:t>
            </a:r>
            <a:r>
              <a:rPr lang="en-US" baseline="0" dirty="0"/>
              <a:t> 3-4-4 Uniforms</a:t>
            </a:r>
            <a:endParaRPr lang="en-US" dirty="0"/>
          </a:p>
          <a:p>
            <a:endParaRPr lang="en-US" u="sng" dirty="0"/>
          </a:p>
          <a:p>
            <a:pPr marL="0" indent="0">
              <a:buNone/>
            </a:pPr>
            <a:r>
              <a:rPr lang="en-US" sz="1200" dirty="0"/>
              <a:t>Identifying name(s) shall adhere to the following:</a:t>
            </a:r>
          </a:p>
          <a:p>
            <a:r>
              <a:rPr lang="en-US" sz="1200" dirty="0"/>
              <a:t>a.  If used, lettering with </a:t>
            </a:r>
            <a:r>
              <a:rPr lang="en-US" sz="1200" u="sng" dirty="0"/>
              <a:t>school</a:t>
            </a:r>
            <a:r>
              <a:rPr lang="en-US" sz="1200" dirty="0"/>
              <a:t> name, </a:t>
            </a:r>
            <a:r>
              <a:rPr lang="en-US" sz="1200" u="sng" dirty="0"/>
              <a:t>school’s nickname, school logo, player’s name </a:t>
            </a:r>
            <a:r>
              <a:rPr lang="en-US" sz="1200" dirty="0"/>
              <a:t>and /or abbreviation </a:t>
            </a:r>
            <a:r>
              <a:rPr lang="en-US" sz="1200" u="sng" dirty="0"/>
              <a:t>of the official school name shall</a:t>
            </a:r>
            <a:r>
              <a:rPr lang="en-US" sz="1200" dirty="0"/>
              <a:t> be placed horizontally on the jersey.</a:t>
            </a:r>
          </a:p>
          <a:p>
            <a:r>
              <a:rPr lang="en-US" sz="1200" dirty="0"/>
              <a:t>b.  </a:t>
            </a:r>
            <a:r>
              <a:rPr lang="en-US" sz="1200" u="sng" dirty="0"/>
              <a:t>The panel in the shoulder area of the jersey on the back may be used for placing an identifying name as well.</a:t>
            </a:r>
            <a:endParaRPr lang="en-US" sz="1200" dirty="0"/>
          </a:p>
          <a:p>
            <a:endParaRPr lang="en-US" sz="1200" dirty="0"/>
          </a:p>
          <a:p>
            <a:r>
              <a:rPr lang="en-US" sz="1200" b="1" dirty="0"/>
              <a:t>Rationale:  </a:t>
            </a:r>
            <a:r>
              <a:rPr lang="en-US" sz="1200" dirty="0"/>
              <a:t>Provide guidance to persons purchasing uniforms in determining what wording should go onto the jersey.</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13</a:t>
            </a:fld>
            <a:endParaRPr lang="en-US"/>
          </a:p>
        </p:txBody>
      </p:sp>
    </p:spTree>
    <p:extLst>
      <p:ext uri="{BB962C8B-B14F-4D97-AF65-F5344CB8AC3E}">
        <p14:creationId xmlns:p14="http://schemas.microsoft.com/office/powerpoint/2010/main" val="180322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3-4-4a Uniforms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used, lettering is permitted in the form of a school’s name, a school’s nickname, a player’s name or an abbreviation of the school’s name. </a:t>
            </a:r>
            <a:r>
              <a:rPr lang="en-US" dirty="0" err="1"/>
              <a:t>PlayPics</a:t>
            </a:r>
            <a:r>
              <a:rPr lang="en-US" dirty="0"/>
              <a:t> A, B and C are all legal examples.</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14</a:t>
            </a:fld>
            <a:endParaRPr lang="en-US"/>
          </a:p>
        </p:txBody>
      </p:sp>
    </p:spTree>
    <p:extLst>
      <p:ext uri="{BB962C8B-B14F-4D97-AF65-F5344CB8AC3E}">
        <p14:creationId xmlns:p14="http://schemas.microsoft.com/office/powerpoint/2010/main" val="43690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Rule 3-4-4b Uniforms</a:t>
            </a:r>
          </a:p>
          <a:p>
            <a:endParaRPr lang="en-US" dirty="0"/>
          </a:p>
          <a:p>
            <a:r>
              <a:rPr lang="en-US" sz="1200" dirty="0"/>
              <a:t>In </a:t>
            </a:r>
            <a:r>
              <a:rPr lang="en-US" sz="1200" dirty="0" err="1"/>
              <a:t>PlayPic</a:t>
            </a:r>
            <a:r>
              <a:rPr lang="en-US" sz="1200" dirty="0"/>
              <a:t> A, the shoulder area is identified and a similar area on the back is a legal area for the allowable identifying name.  </a:t>
            </a:r>
          </a:p>
          <a:p>
            <a:endParaRPr lang="en-US" sz="1200" dirty="0"/>
          </a:p>
          <a:p>
            <a:r>
              <a:rPr lang="en-US" sz="1200" dirty="0"/>
              <a:t>The initials of a player are shown which is an illegal example.  The names are generally placed above the number or in the upper shoulder area on the back of the jersey.</a:t>
            </a:r>
          </a:p>
          <a:p>
            <a:endParaRPr lang="en-US" dirty="0"/>
          </a:p>
          <a:p>
            <a:r>
              <a:rPr lang="en-US" dirty="0"/>
              <a:t>In </a:t>
            </a:r>
            <a:r>
              <a:rPr lang="en-US" dirty="0" err="1"/>
              <a:t>PlayPic</a:t>
            </a:r>
            <a:r>
              <a:rPr lang="en-US" dirty="0"/>
              <a:t> B, a school logo would be allowed. </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15</a:t>
            </a:fld>
            <a:endParaRPr lang="en-US"/>
          </a:p>
        </p:txBody>
      </p:sp>
    </p:spTree>
    <p:extLst>
      <p:ext uri="{BB962C8B-B14F-4D97-AF65-F5344CB8AC3E}">
        <p14:creationId xmlns:p14="http://schemas.microsoft.com/office/powerpoint/2010/main" val="284489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a:t>
            </a:r>
            <a:r>
              <a:rPr lang="en-US" baseline="0" dirty="0"/>
              <a:t> 4-48 New B</a:t>
            </a:r>
            <a:r>
              <a:rPr lang="en-US" dirty="0"/>
              <a:t>ehavioral Warning</a:t>
            </a:r>
            <a:endParaRPr lang="en-US" baseline="0" dirty="0"/>
          </a:p>
          <a:p>
            <a:endParaRPr lang="en-US" baseline="0" dirty="0"/>
          </a:p>
          <a:p>
            <a:r>
              <a:rPr lang="en-US" u="sng" dirty="0"/>
              <a:t>Warning for Coach/Team Conduct</a:t>
            </a:r>
            <a:endParaRPr lang="en-US" dirty="0"/>
          </a:p>
          <a:p>
            <a:r>
              <a:rPr lang="en-US" u="sng" dirty="0"/>
              <a:t>A warning to a coach/team for misconduct is an administrative procedure by an official, which is recorded in the scorebook by the scorer and reported to the Head Coach:</a:t>
            </a:r>
            <a:endParaRPr lang="en-US" dirty="0"/>
          </a:p>
          <a:p>
            <a:r>
              <a:rPr lang="en-US" u="sng" dirty="0"/>
              <a:t>Art. 1 . . . For conduct, such as that described in rule 10-5-1a,b,d,e,f; 10-5-2; 10-5-4 the official shall warn the head coach unless the offense is judged to be major, in which case a technical foul shall be assessed.  Note:  A warning is not required prior to calling a technical foul.</a:t>
            </a:r>
            <a:endParaRPr lang="en-US" dirty="0"/>
          </a:p>
          <a:p>
            <a:endParaRPr lang="en-US" dirty="0"/>
          </a:p>
          <a:p>
            <a:endParaRPr lang="en-US" u="sng" dirty="0"/>
          </a:p>
          <a:p>
            <a:endParaRPr lang="en-US" b="1" dirty="0"/>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16</a:t>
            </a:fld>
            <a:endParaRPr lang="en-US"/>
          </a:p>
        </p:txBody>
      </p:sp>
    </p:spTree>
    <p:extLst>
      <p:ext uri="{BB962C8B-B14F-4D97-AF65-F5344CB8AC3E}">
        <p14:creationId xmlns:p14="http://schemas.microsoft.com/office/powerpoint/2010/main" val="216009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4-48 New Behavioral Warning</a:t>
            </a:r>
          </a:p>
          <a:p>
            <a:endParaRPr lang="en-US" dirty="0"/>
          </a:p>
          <a:p>
            <a:r>
              <a:rPr lang="en-US" sz="1200" u="sng" dirty="0"/>
              <a:t>Art. 2 . . . For the first violation of rule 10-6-1, the official shall warn the head coach unless the offense is judged to be major, in which case a technical foul shall be assessed.</a:t>
            </a:r>
            <a:r>
              <a:rPr lang="en-US" sz="1200" b="1" u="sng" dirty="0"/>
              <a:t> </a:t>
            </a:r>
            <a:r>
              <a:rPr lang="en-US" sz="1200" u="sng" dirty="0"/>
              <a:t>Note: A warning is not required prior to calling a technical foul. </a:t>
            </a:r>
            <a:endParaRPr lang="en-US" sz="1200" dirty="0"/>
          </a:p>
          <a:p>
            <a:r>
              <a:rPr lang="en-US" sz="1200" b="1" dirty="0"/>
              <a:t>Rationale: </a:t>
            </a:r>
            <a:r>
              <a:rPr lang="en-US" sz="1200" dirty="0"/>
              <a:t> Stopping play and making sure that the bench and the coach know that an official warning has been given, sends a clear message to everyone in the gym and impacts the behavior of the coach, and in some cases the behavior of the opposing coach.  This change in behavior creates a better atmosphere and many times avoids the need to administer a technical foul.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17</a:t>
            </a:fld>
            <a:endParaRPr lang="en-US"/>
          </a:p>
        </p:txBody>
      </p:sp>
    </p:spTree>
    <p:extLst>
      <p:ext uri="{BB962C8B-B14F-4D97-AF65-F5344CB8AC3E}">
        <p14:creationId xmlns:p14="http://schemas.microsoft.com/office/powerpoint/2010/main" val="129707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RULE 4-48-1a  NEW BEHAVIORAL WARNING</a:t>
            </a:r>
          </a:p>
          <a:p>
            <a:endParaRPr lang="en-US" sz="1200" dirty="0"/>
          </a:p>
          <a:p>
            <a:r>
              <a:rPr lang="en-US" sz="1200" dirty="0"/>
              <a:t>In </a:t>
            </a:r>
            <a:r>
              <a:rPr lang="en-US" sz="1200" dirty="0" err="1"/>
              <a:t>PlayPic</a:t>
            </a:r>
            <a:r>
              <a:rPr lang="en-US" sz="1200" dirty="0"/>
              <a:t> A, the official shall stop the game and begin the administrative process to have the warning recorded by the scorer in the scorebook and then notify the head coach.</a:t>
            </a:r>
          </a:p>
          <a:p>
            <a:endParaRPr lang="en-US" sz="1200" dirty="0"/>
          </a:p>
          <a:p>
            <a:r>
              <a:rPr lang="en-US" sz="1200" dirty="0"/>
              <a:t>In </a:t>
            </a:r>
            <a:r>
              <a:rPr lang="en-US" sz="1200" dirty="0" err="1"/>
              <a:t>PlayPic</a:t>
            </a:r>
            <a:r>
              <a:rPr lang="en-US" sz="1200" dirty="0"/>
              <a:t> B, when the behavior is major no warning should be issued and the officials should rule a technical foul. </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18</a:t>
            </a:fld>
            <a:endParaRPr lang="en-US"/>
          </a:p>
        </p:txBody>
      </p:sp>
    </p:spTree>
    <p:extLst>
      <p:ext uri="{BB962C8B-B14F-4D97-AF65-F5344CB8AC3E}">
        <p14:creationId xmlns:p14="http://schemas.microsoft.com/office/powerpoint/2010/main" val="144167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EDITORIAL</a:t>
            </a:r>
            <a:r>
              <a:rPr lang="en-US" b="1" baseline="0" dirty="0"/>
              <a:t> CHANGES</a:t>
            </a:r>
            <a:endParaRPr lang="en-US" b="1"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19</a:t>
            </a:fld>
            <a:endParaRPr lang="en-US"/>
          </a:p>
        </p:txBody>
      </p:sp>
    </p:spTree>
    <p:extLst>
      <p:ext uri="{BB962C8B-B14F-4D97-AF65-F5344CB8AC3E}">
        <p14:creationId xmlns:p14="http://schemas.microsoft.com/office/powerpoint/2010/main" val="2231792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4-4-7b BALL LOCATION, AT DISPOSAL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ball is at the disposal of the </a:t>
            </a:r>
            <a:r>
              <a:rPr lang="en-US" u="sng" dirty="0"/>
              <a:t>thrower or free thrower </a:t>
            </a:r>
            <a:r>
              <a:rPr lang="en-US" dirty="0"/>
              <a:t>after it is bounced to him/her. </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20</a:t>
            </a:fld>
            <a:endParaRPr lang="en-US"/>
          </a:p>
        </p:txBody>
      </p:sp>
    </p:spTree>
    <p:extLst>
      <p:ext uri="{BB962C8B-B14F-4D97-AF65-F5344CB8AC3E}">
        <p14:creationId xmlns:p14="http://schemas.microsoft.com/office/powerpoint/2010/main" val="1358356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4-4-7</a:t>
            </a:r>
            <a:r>
              <a:rPr lang="en-US" cap="none" dirty="0"/>
              <a:t>b BALL LOCATION, AT DISPOSAL</a:t>
            </a:r>
          </a:p>
          <a:p>
            <a:endParaRPr lang="en-US" cap="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 </a:t>
            </a:r>
            <a:r>
              <a:rPr lang="en-US" sz="1200" dirty="0" err="1"/>
              <a:t>PlayPic</a:t>
            </a:r>
            <a:r>
              <a:rPr lang="en-US" sz="1200" dirty="0"/>
              <a:t> A, the ball is at the thrower’s disposal when the thrower catches the ball from the official’s bounce. In </a:t>
            </a:r>
            <a:r>
              <a:rPr lang="en-US" sz="1200" dirty="0" err="1"/>
              <a:t>PlayPic</a:t>
            </a:r>
            <a:r>
              <a:rPr lang="en-US" sz="1200" dirty="0"/>
              <a:t> B, the ball is at the free-thrower’s disposal when the free thrower catches the ball from the official’s bounce. </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21</a:t>
            </a:fld>
            <a:endParaRPr lang="en-US"/>
          </a:p>
        </p:txBody>
      </p:sp>
    </p:spTree>
    <p:extLst>
      <p:ext uri="{BB962C8B-B14F-4D97-AF65-F5344CB8AC3E}">
        <p14:creationId xmlns:p14="http://schemas.microsoft.com/office/powerpoint/2010/main" val="211328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National Federation of State High School Associations </a:t>
            </a:r>
          </a:p>
          <a:p>
            <a:endParaRPr lang="en-US" b="1" dirty="0"/>
          </a:p>
          <a:p>
            <a:pPr marL="171450" indent="-171450">
              <a:buFont typeface="Arial" panose="020B0604020202020204" pitchFamily="34" charset="0"/>
              <a:buChar char="•"/>
            </a:pPr>
            <a:r>
              <a:rPr lang="en-US" dirty="0"/>
              <a:t>  Membership = 50 member state associations and D.C.</a:t>
            </a:r>
          </a:p>
          <a:p>
            <a:pPr marL="171450" indent="-171450">
              <a:buFont typeface="Arial" panose="020B0604020202020204" pitchFamily="34" charset="0"/>
              <a:buChar char="•"/>
            </a:pPr>
            <a:r>
              <a:rPr lang="en-US" dirty="0"/>
              <a:t>  NFHS reaches more than 19,000 high schools and 12 million participants in high school activity programs, including more than 7.8 million in high school sports.</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4</a:t>
            </a:fld>
            <a:endParaRPr lang="en-US"/>
          </a:p>
        </p:txBody>
      </p:sp>
    </p:spTree>
    <p:extLst>
      <p:ext uri="{BB962C8B-B14F-4D97-AF65-F5344CB8AC3E}">
        <p14:creationId xmlns:p14="http://schemas.microsoft.com/office/powerpoint/2010/main" val="3210980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2017-18</a:t>
            </a:r>
          </a:p>
          <a:p>
            <a:endParaRPr lang="en-US" dirty="0"/>
          </a:p>
          <a:p>
            <a:r>
              <a:rPr kumimoji="0" lang="en-US" sz="4000" b="1" i="0" u="none" strike="noStrike" kern="1200" cap="all" spc="0" normalizeH="0" baseline="0" noProof="0" dirty="0">
                <a:ln>
                  <a:noFill/>
                </a:ln>
                <a:solidFill>
                  <a:prstClr val="white"/>
                </a:solidFill>
                <a:effectLst/>
                <a:uLnTx/>
                <a:uFillTx/>
                <a:latin typeface="+mn-lt"/>
                <a:ea typeface="+mj-ea"/>
                <a:cs typeface="+mj-cs"/>
              </a:rPr>
              <a:t>Points of emphasis</a:t>
            </a:r>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22</a:t>
            </a:fld>
            <a:endParaRPr lang="en-US"/>
          </a:p>
        </p:txBody>
      </p:sp>
    </p:spTree>
    <p:extLst>
      <p:ext uri="{BB962C8B-B14F-4D97-AF65-F5344CB8AC3E}">
        <p14:creationId xmlns:p14="http://schemas.microsoft.com/office/powerpoint/2010/main" val="241009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Equipment worn on head for medical or religious reason.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Specific procedures have been established for allowing a head covering to be worn for medical or religious reasons.  A player who is required to wear a head covering for medical or religious reasons must provide a physician statement or appropriate documented evidence to the state association for approval.  If approved, the state association shall provide written authorization to the school to be made available to officials.</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24</a:t>
            </a:fld>
            <a:endParaRPr lang="en-US"/>
          </a:p>
        </p:txBody>
      </p:sp>
    </p:spTree>
    <p:extLst>
      <p:ext uri="{BB962C8B-B14F-4D97-AF65-F5344CB8AC3E}">
        <p14:creationId xmlns:p14="http://schemas.microsoft.com/office/powerpoint/2010/main" val="3203841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a:t>
            </a:r>
            <a:r>
              <a:rPr lang="en-US" dirty="0" err="1"/>
              <a:t>PlayPic</a:t>
            </a:r>
            <a:r>
              <a:rPr lang="en-US" dirty="0"/>
              <a:t> A, the player presents a doctor’s note which indicates the player must wear a head covering for a medical reason, the officials shall permit a non-dangerous covering or wrap to be worn. </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25</a:t>
            </a:fld>
            <a:endParaRPr lang="en-US"/>
          </a:p>
        </p:txBody>
      </p:sp>
    </p:spTree>
    <p:extLst>
      <p:ext uri="{BB962C8B-B14F-4D97-AF65-F5344CB8AC3E}">
        <p14:creationId xmlns:p14="http://schemas.microsoft.com/office/powerpoint/2010/main" val="3082031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PlayPic</a:t>
            </a:r>
            <a:r>
              <a:rPr lang="en-US" dirty="0"/>
              <a:t> B, the player advises the coach that she/he must wear a head covering for religious reasons, the officials shall permit a non-dangerous covering or wrap to be worn.</a:t>
            </a:r>
          </a:p>
          <a:p>
            <a:r>
              <a:rPr lang="en-US" dirty="0"/>
              <a:t>The coach and athletic administration must follow the process deemed appropriate by the state.</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26</a:t>
            </a:fld>
            <a:endParaRPr lang="en-US"/>
          </a:p>
        </p:txBody>
      </p:sp>
    </p:spTree>
    <p:extLst>
      <p:ext uri="{BB962C8B-B14F-4D97-AF65-F5344CB8AC3E}">
        <p14:creationId xmlns:p14="http://schemas.microsoft.com/office/powerpoint/2010/main" val="2526196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Team control, throw-in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relevance of team control during a throw-in only applies when a member of the throw- in team fouls.  Such fouls shall be ruled team control fouls. Team control during a throw-in is NOT intended to be the same as player control/team control inbounds.  Team control inbounds is established when a player from either team who has inbound status gains control of the ball. During the throw-in, 10-seconds, 3-seconds, frontcourt status, backcourt status, closely guarded, etc., are NOT factors as there has yet to be player control/team control obtained inbounds.</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27</a:t>
            </a:fld>
            <a:endParaRPr lang="en-US"/>
          </a:p>
        </p:txBody>
      </p:sp>
    </p:spTree>
    <p:extLst>
      <p:ext uri="{BB962C8B-B14F-4D97-AF65-F5344CB8AC3E}">
        <p14:creationId xmlns:p14="http://schemas.microsoft.com/office/powerpoint/2010/main" val="4226210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control, throw-in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With specific regard to the backcourt violation; a team may not be the last to touch a live ball in the front court and then be the first to touch a live ball in the backcourt, provided that team has establish player control/team control on the playing court (either in the backcourt or frontcourt).  BY RULE EXCEPTION, during a throw-in a team may leave the front court, establish player control/team control while airborne and land in the backcourt.  This is a legal play and ONLY applies to the first player of the offense who touches the ball PRIOR to the end of the throw-in.</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28</a:t>
            </a:fld>
            <a:endParaRPr lang="en-US"/>
          </a:p>
        </p:txBody>
      </p:sp>
    </p:spTree>
    <p:extLst>
      <p:ext uri="{BB962C8B-B14F-4D97-AF65-F5344CB8AC3E}">
        <p14:creationId xmlns:p14="http://schemas.microsoft.com/office/powerpoint/2010/main" val="1961641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When team A fouls during a throw-in (as shown in </a:t>
            </a:r>
            <a:r>
              <a:rPr lang="en-US" sz="1200" dirty="0" err="1"/>
              <a:t>MechaniGram</a:t>
            </a:r>
            <a:r>
              <a:rPr lang="en-US" sz="1200" dirty="0"/>
              <a:t> A), a team-control foul occurs and no free throws result. When the throw-in ends the throw-in exception ends for the throw-in team to land anywhere on the playing court. In the two-part </a:t>
            </a:r>
            <a:r>
              <a:rPr lang="en-US" sz="1200" dirty="0" err="1"/>
              <a:t>PlayPic</a:t>
            </a:r>
            <a:r>
              <a:rPr lang="en-US" sz="1200" dirty="0"/>
              <a:t> sequence, B2 deflects the throw-in pass and ends the throw-in then A12 establishes player and team control in team A’s frontcourt when catching the ball in the air after last having been in contact with the court in the frontcourt (</a:t>
            </a:r>
            <a:r>
              <a:rPr lang="en-US" sz="1200" dirty="0" err="1"/>
              <a:t>PlayPic</a:t>
            </a:r>
            <a:r>
              <a:rPr lang="en-US" sz="1200" dirty="0"/>
              <a:t> A). Once A12 lands in the backcourt a backcourt violation occurs (</a:t>
            </a:r>
            <a:r>
              <a:rPr lang="en-US" sz="1200" dirty="0" err="1"/>
              <a:t>PlayPic</a:t>
            </a:r>
            <a:r>
              <a:rPr lang="en-US" sz="1200" dirty="0"/>
              <a:t> B).</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29</a:t>
            </a:fld>
            <a:endParaRPr lang="en-US"/>
          </a:p>
        </p:txBody>
      </p:sp>
    </p:spTree>
    <p:extLst>
      <p:ext uri="{BB962C8B-B14F-4D97-AF65-F5344CB8AC3E}">
        <p14:creationId xmlns:p14="http://schemas.microsoft.com/office/powerpoint/2010/main" val="2755616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 the two-part sequence, the ball is inbounded directly from a throw-in. Since the throw-in is untouched the throw-in exception for the pass to be caught by a player inbounds (</a:t>
            </a:r>
            <a:r>
              <a:rPr lang="en-US" sz="1200" dirty="0" err="1"/>
              <a:t>PlayPic</a:t>
            </a:r>
            <a:r>
              <a:rPr lang="en-US" sz="1200" dirty="0"/>
              <a:t> A) – even with jumping from the frontcourt – and landing anywhere is in effect. A12’s catch is therefore legal and not a backcourt violation when catching in the backcourt (</a:t>
            </a:r>
            <a:r>
              <a:rPr lang="en-US" sz="1200" dirty="0" err="1"/>
              <a:t>PlayPic</a:t>
            </a:r>
            <a:r>
              <a:rPr lang="en-US" sz="1200" dirty="0"/>
              <a:t> B). A12 could even land with one foot down first in the frontcourt and then one foot in the backcourt, provided it is deemed a normal landing. </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30</a:t>
            </a:fld>
            <a:endParaRPr lang="en-US"/>
          </a:p>
        </p:txBody>
      </p:sp>
    </p:spTree>
    <p:extLst>
      <p:ext uri="{BB962C8B-B14F-4D97-AF65-F5344CB8AC3E}">
        <p14:creationId xmlns:p14="http://schemas.microsoft.com/office/powerpoint/2010/main" val="4134080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 </a:t>
            </a:r>
            <a:r>
              <a:rPr lang="en-US" sz="1200" dirty="0" err="1"/>
              <a:t>PlayPic</a:t>
            </a:r>
            <a:r>
              <a:rPr lang="en-US" sz="1200" dirty="0"/>
              <a:t> A, A4’s throw-in pass is fumbled by A10. A10’s fumble does not give Team A the required player- and team-control status inbounds in order to have a backcourt violation. Therefore, any Team A player may legally recover the ball if the ball goes into the backcourt. </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31</a:t>
            </a:fld>
            <a:endParaRPr lang="en-US"/>
          </a:p>
        </p:txBody>
      </p:sp>
    </p:spTree>
    <p:extLst>
      <p:ext uri="{BB962C8B-B14F-4D97-AF65-F5344CB8AC3E}">
        <p14:creationId xmlns:p14="http://schemas.microsoft.com/office/powerpoint/2010/main" val="1462328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 Fouls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committee is concerned about the lack of enforcement for intentional fouls during any part of the game but especially at the end of a game.  The intentional foul rule has evolved into misapplication and personal interpretations.  An intentional foul is a personal or technical foul that may or may not be premeditated and is not based solely on the severity of the act, it is contact that:</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32</a:t>
            </a:fld>
            <a:endParaRPr lang="en-US"/>
          </a:p>
        </p:txBody>
      </p:sp>
    </p:spTree>
    <p:extLst>
      <p:ext uri="{BB962C8B-B14F-4D97-AF65-F5344CB8AC3E}">
        <p14:creationId xmlns:p14="http://schemas.microsoft.com/office/powerpoint/2010/main" val="32313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6688" indent="-166688">
              <a:spcBef>
                <a:spcPct val="0"/>
              </a:spcBef>
              <a:buFontTx/>
              <a:buChar char="•"/>
            </a:pPr>
            <a:r>
              <a:rPr lang="en-US" altLang="en-US" dirty="0">
                <a:latin typeface="Arial" pitchFamily="34" charset="0"/>
                <a:cs typeface="Arial" pitchFamily="34" charset="0"/>
              </a:rPr>
              <a:t>To assist state associations in working with schools for the inclusion of students with disabilities the following guide prepared by the NFHS Task Force on the Inclusion of Students with Disabilities is being provided for your review.</a:t>
            </a:r>
          </a:p>
          <a:p>
            <a:pPr marL="166688" indent="-166688">
              <a:spcBef>
                <a:spcPct val="0"/>
              </a:spcBef>
              <a:buFontTx/>
              <a:buChar char="•"/>
            </a:pPr>
            <a:r>
              <a:rPr lang="en-US" altLang="en-US" dirty="0">
                <a:latin typeface="Arial" pitchFamily="34" charset="0"/>
                <a:cs typeface="Arial" pitchFamily="34" charset="0"/>
              </a:rPr>
              <a:t>Following these guidelines will assist in the individual student assessment by the student and the school.</a:t>
            </a:r>
          </a:p>
          <a:p>
            <a:pPr marL="166688" indent="-166688">
              <a:spcBef>
                <a:spcPct val="0"/>
              </a:spcBef>
              <a:buFontTx/>
              <a:buChar char="•"/>
            </a:pPr>
            <a:r>
              <a:rPr lang="en-US" altLang="en-US" dirty="0">
                <a:latin typeface="Arial" pitchFamily="34" charset="0"/>
                <a:cs typeface="Arial" pitchFamily="34" charset="0"/>
              </a:rPr>
              <a:t>When requesting a possible accommodation, coaches should work with their school and the state association as early as possible in the sport season. </a:t>
            </a:r>
          </a:p>
          <a:p>
            <a:pPr marL="166688" indent="-166688">
              <a:spcBef>
                <a:spcPct val="0"/>
              </a:spcBef>
              <a:buFontTx/>
              <a:buChar char="•"/>
            </a:pPr>
            <a:r>
              <a:rPr lang="en-US" altLang="en-US" dirty="0">
                <a:latin typeface="Arial" pitchFamily="34" charset="0"/>
                <a:cs typeface="Arial" pitchFamily="34" charset="0"/>
              </a:rPr>
              <a:t>Contest officials shall defer decisions on rule accommodations to the respective state association. </a:t>
            </a:r>
          </a:p>
          <a:p>
            <a:pPr marL="166688" indent="-166688">
              <a:spcBef>
                <a:spcPct val="0"/>
              </a:spcBef>
              <a:buFontTx/>
              <a:buChar char="•"/>
            </a:pPr>
            <a:r>
              <a:rPr lang="en-US" altLang="en-US" dirty="0">
                <a:latin typeface="Arial" pitchFamily="34" charset="0"/>
                <a:cs typeface="Arial" pitchFamily="34" charset="0"/>
              </a:rPr>
              <a:t>This information serves as a guide.  Each state association may develop its own process.</a:t>
            </a:r>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5BB636AB-DB23-480D-9D5C-23A68D9D16EA}" type="slidenum">
              <a:rPr lang="en-US" altLang="en-US">
                <a:solidFill>
                  <a:prstClr val="black"/>
                </a:solidFill>
                <a:latin typeface="Arial" pitchFamily="34" charset="0"/>
              </a:rPr>
              <a:pPr eaLnBrk="1" hangingPunct="1">
                <a:spcBef>
                  <a:spcPct val="0"/>
                </a:spcBef>
                <a:defRPr/>
              </a:pPr>
              <a:t>5</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889524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 Fouls</a:t>
            </a:r>
          </a:p>
          <a:p>
            <a:endParaRPr lang="en-US" dirty="0"/>
          </a:p>
          <a:p>
            <a:pPr lvl="0"/>
            <a:r>
              <a:rPr lang="en-US" dirty="0"/>
              <a:t>Neutralizes an opponent’s obvious advantageous position.</a:t>
            </a:r>
          </a:p>
          <a:p>
            <a:pPr lvl="0"/>
            <a:r>
              <a:rPr lang="en-US" dirty="0"/>
              <a:t>Contact on an opponent who is clearly not in the play.</a:t>
            </a:r>
          </a:p>
          <a:p>
            <a:pPr lvl="0"/>
            <a:r>
              <a:rPr lang="en-US" dirty="0"/>
              <a:t>May be excessive contact.</a:t>
            </a:r>
          </a:p>
          <a:p>
            <a:pPr lvl="0"/>
            <a:r>
              <a:rPr lang="en-US" dirty="0"/>
              <a:t>Contact that is not necessarily premeditated or based solely on the severity of the act.</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33</a:t>
            </a:fld>
            <a:endParaRPr lang="en-US"/>
          </a:p>
        </p:txBody>
      </p:sp>
    </p:spTree>
    <p:extLst>
      <p:ext uri="{BB962C8B-B14F-4D97-AF65-F5344CB8AC3E}">
        <p14:creationId xmlns:p14="http://schemas.microsoft.com/office/powerpoint/2010/main" val="673823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 Fouls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type of foul may be strategic to stop the clock or create a situation that may be tactically done for the team taking action. This foul may be innocent in severity, but without any playing of the ball, it becomes an intentional act such as a player wrapping their arms around an opponent.  The act may be excessive in its intensity and force of the action.  These actions are all intentional fouls and are to be called as such.</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34</a:t>
            </a:fld>
            <a:endParaRPr lang="en-US"/>
          </a:p>
        </p:txBody>
      </p:sp>
    </p:spTree>
    <p:extLst>
      <p:ext uri="{BB962C8B-B14F-4D97-AF65-F5344CB8AC3E}">
        <p14:creationId xmlns:p14="http://schemas.microsoft.com/office/powerpoint/2010/main" val="1503133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 Fouls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Officials must be aware of the game situations as the probability of fouling late in the game is an accepted coaching strategy and is utilized by many coaches in some form.  Officials must have the courage to enforce the intentional foul rule properly.</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35</a:t>
            </a:fld>
            <a:endParaRPr lang="en-US"/>
          </a:p>
        </p:txBody>
      </p:sp>
    </p:spTree>
    <p:extLst>
      <p:ext uri="{BB962C8B-B14F-4D97-AF65-F5344CB8AC3E}">
        <p14:creationId xmlns:p14="http://schemas.microsoft.com/office/powerpoint/2010/main" val="1199618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Intentional fouls should be ruled at any point in the game when contact neutralizes an opponent’s advantageous position, contact is not a clear attempt to play the ball (as shown in the </a:t>
            </a:r>
            <a:r>
              <a:rPr lang="en-US" dirty="0" err="1"/>
              <a:t>PlayPic</a:t>
            </a:r>
            <a:r>
              <a:rPr lang="en-US" dirty="0"/>
              <a:t>) or when contact is excessive. An intentional foul is not solely judged on the severity of the act. </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36</a:t>
            </a:fld>
            <a:endParaRPr lang="en-US"/>
          </a:p>
        </p:txBody>
      </p:sp>
    </p:spTree>
    <p:extLst>
      <p:ext uri="{BB962C8B-B14F-4D97-AF65-F5344CB8AC3E}">
        <p14:creationId xmlns:p14="http://schemas.microsoft.com/office/powerpoint/2010/main" val="402813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Guarding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addition of rule 10.7.12, has been successful in its intent to clean up illegal contact on the ballhandler/dribbler and post players.  Players are attempting to replace this illegal contact with contact observed as “body bumping”.  Illegal contact with the body must be ruled a foul however, officials must accurately identify if the defense or offense causes the contact and penalize the player causing the illegal contact. </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37</a:t>
            </a:fld>
            <a:endParaRPr lang="en-US"/>
          </a:p>
        </p:txBody>
      </p:sp>
    </p:spTree>
    <p:extLst>
      <p:ext uri="{BB962C8B-B14F-4D97-AF65-F5344CB8AC3E}">
        <p14:creationId xmlns:p14="http://schemas.microsoft.com/office/powerpoint/2010/main" val="1102809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Guarding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Once a defensive player obtains legal guarding position by facing an opponent with both feet of the floor inbounds, he/she may move to maintain that position in any direction except toward the offensive player being guarded when contact occurs.  The defense is not required to keep both feet on the playing court and may jump vertically or laterally to maintain the legal position.  If contact occurs prior to the offensive player getting head and shoulders passed the defender the responsibility is on the offensive player. </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38</a:t>
            </a:fld>
            <a:endParaRPr lang="en-US"/>
          </a:p>
        </p:txBody>
      </p:sp>
    </p:spTree>
    <p:extLst>
      <p:ext uri="{BB962C8B-B14F-4D97-AF65-F5344CB8AC3E}">
        <p14:creationId xmlns:p14="http://schemas.microsoft.com/office/powerpoint/2010/main" val="457319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Guarding</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 player may not displace an opponent with any body part, including the lower body/legs (as shown in </a:t>
            </a:r>
            <a:r>
              <a:rPr lang="en-US" sz="1200" dirty="0" err="1"/>
              <a:t>PlayPic</a:t>
            </a:r>
            <a:r>
              <a:rPr lang="en-US" sz="1200" dirty="0"/>
              <a:t> A). In order to gain legal guarding position a </a:t>
            </a:r>
            <a:br>
              <a:rPr lang="en-US" sz="1200" dirty="0"/>
            </a:br>
            <a:r>
              <a:rPr lang="en-US" sz="1200" dirty="0"/>
              <a:t>player must have two feet down on the court and be facing their opponent. Once a legal guarding position is obtained the defender can maintain that position legally by moving in any direction (backward or laterally) as long as they do not initiate contact into the opponent (as shown in </a:t>
            </a:r>
            <a:r>
              <a:rPr lang="en-US" sz="1200" dirty="0" err="1"/>
              <a:t>MechaniGram</a:t>
            </a:r>
            <a:r>
              <a:rPr lang="en-US" sz="1200" dirty="0"/>
              <a:t> B). </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39</a:t>
            </a:fld>
            <a:endParaRPr lang="en-US"/>
          </a:p>
        </p:txBody>
      </p:sp>
    </p:spTree>
    <p:extLst>
      <p:ext uri="{BB962C8B-B14F-4D97-AF65-F5344CB8AC3E}">
        <p14:creationId xmlns:p14="http://schemas.microsoft.com/office/powerpoint/2010/main" val="3734774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0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A8AF6A-BE97-465E-A8D5-8E4E3AF539EE}" type="slidenum">
              <a:rPr lang="en-US" altLang="en-US">
                <a:solidFill>
                  <a:srgbClr val="000000"/>
                </a:solidFill>
              </a:rPr>
              <a:pPr/>
              <a:t>41</a:t>
            </a:fld>
            <a:endParaRPr lang="en-US" altLang="en-US">
              <a:solidFill>
                <a:srgbClr val="000000"/>
              </a:solidFill>
            </a:endParaRPr>
          </a:p>
        </p:txBody>
      </p:sp>
    </p:spTree>
    <p:extLst>
      <p:ext uri="{BB962C8B-B14F-4D97-AF65-F5344CB8AC3E}">
        <p14:creationId xmlns:p14="http://schemas.microsoft.com/office/powerpoint/2010/main" val="2384199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4000" b="1" i="0" u="none" strike="noStrike" kern="1200" cap="all" spc="0" normalizeH="0" baseline="0" noProof="0" dirty="0">
                <a:ln>
                  <a:noFill/>
                </a:ln>
                <a:solidFill>
                  <a:prstClr val="white"/>
                </a:solidFill>
                <a:effectLst/>
                <a:uLnTx/>
                <a:uFillTx/>
                <a:latin typeface="+mn-lt"/>
                <a:ea typeface="+mj-ea"/>
                <a:cs typeface="+mj-cs"/>
              </a:rPr>
              <a:t>About the NFHS learning center</a:t>
            </a:r>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54</a:t>
            </a:fld>
            <a:endParaRPr lang="en-US"/>
          </a:p>
        </p:txBody>
      </p:sp>
    </p:spTree>
    <p:extLst>
      <p:ext uri="{BB962C8B-B14F-4D97-AF65-F5344CB8AC3E}">
        <p14:creationId xmlns:p14="http://schemas.microsoft.com/office/powerpoint/2010/main" val="1453185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Developmental Stage</a:t>
            </a:r>
          </a:p>
          <a:p>
            <a:pPr lvl="1"/>
            <a:r>
              <a:rPr lang="en-US" altLang="en-US">
                <a:latin typeface="Arial" panose="020B0604020202020204" pitchFamily="34" charset="0"/>
              </a:rPr>
              <a:t>Sport-specific - Basketball</a:t>
            </a:r>
          </a:p>
          <a:p>
            <a:endParaRPr lang="en-US" altLang="en-US">
              <a:latin typeface="Arial" panose="020B0604020202020204" pitchFamily="34" charset="0"/>
            </a:endParaRPr>
          </a:p>
          <a:p>
            <a:r>
              <a:rPr lang="en-US" altLang="en-US">
                <a:latin typeface="Arial" panose="020B0604020202020204" pitchFamily="34" charset="0"/>
              </a:rPr>
              <a:t>Other Sport-Specific Courses to Follow</a:t>
            </a:r>
          </a:p>
          <a:p>
            <a:endParaRPr lang="en-US" altLang="en-US">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BCC79F-60A8-4D43-B02A-86C2ECADA552}" type="slidenum">
              <a:rPr lang="en-US" altLang="en-US"/>
              <a:pPr eaLnBrk="1" hangingPunct="1"/>
              <a:t>55</a:t>
            </a:fld>
            <a:endParaRPr lang="en-US" altLang="en-US"/>
          </a:p>
        </p:txBody>
      </p:sp>
    </p:spTree>
    <p:extLst>
      <p:ext uri="{BB962C8B-B14F-4D97-AF65-F5344CB8AC3E}">
        <p14:creationId xmlns:p14="http://schemas.microsoft.com/office/powerpoint/2010/main" val="271218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7200" b="1" i="0" u="none" strike="noStrike" kern="1200" cap="none" spc="0" normalizeH="0" baseline="0" noProof="0" dirty="0">
                <a:ln>
                  <a:noFill/>
                </a:ln>
                <a:solidFill>
                  <a:prstClr val="white"/>
                </a:solidFill>
                <a:effectLst/>
                <a:uLnTx/>
                <a:uFillTx/>
                <a:latin typeface="+mn-lt"/>
                <a:ea typeface="+mn-ea"/>
                <a:cs typeface="+mn-cs"/>
              </a:rPr>
              <a:t>2017-18</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7200" b="1"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7200" b="1" i="0" u="none" strike="noStrike" kern="1200" cap="none" spc="0" normalizeH="0" baseline="0" noProof="0" dirty="0">
              <a:ln>
                <a:noFill/>
              </a:ln>
              <a:solidFill>
                <a:prstClr val="white"/>
              </a:solidFill>
              <a:effectLst/>
              <a:uLnTx/>
              <a:uFillTx/>
              <a:latin typeface="+mn-lt"/>
              <a:ea typeface="+mn-ea"/>
              <a:cs typeface="+mn-cs"/>
            </a:endParaRPr>
          </a:p>
          <a:p>
            <a:r>
              <a:rPr lang="en-US" b="1" dirty="0"/>
              <a:t>RULES INTERPRETATION</a:t>
            </a:r>
            <a:br>
              <a:rPr lang="en-US" b="1" dirty="0"/>
            </a:br>
            <a:r>
              <a:rPr lang="en-US" b="1" dirty="0"/>
              <a:t>EDITORIAL CHANGES</a:t>
            </a:r>
            <a:br>
              <a:rPr lang="en-US" b="1" dirty="0"/>
            </a:br>
            <a:r>
              <a:rPr lang="en-US" b="1" dirty="0"/>
              <a:t>POINTS OF EMPHASIS</a:t>
            </a:r>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6</a:t>
            </a:fld>
            <a:endParaRPr lang="en-US"/>
          </a:p>
        </p:txBody>
      </p:sp>
    </p:spTree>
    <p:extLst>
      <p:ext uri="{BB962C8B-B14F-4D97-AF65-F5344CB8AC3E}">
        <p14:creationId xmlns:p14="http://schemas.microsoft.com/office/powerpoint/2010/main" val="1616218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Comment on Slide</a:t>
            </a:r>
            <a:r>
              <a:rPr kumimoji="0" lang="en-US" altLang="en-US" sz="1200" b="1" i="0" u="none" strike="noStrike" kern="1200" cap="none" spc="0" normalizeH="0" baseline="0" noProof="0" dirty="0">
                <a:ln>
                  <a:noFill/>
                </a:ln>
                <a:solidFill>
                  <a:prstClr val="black"/>
                </a:solidFill>
                <a:effectLst/>
                <a:uLnTx/>
                <a:uFillTx/>
                <a:latin typeface="+mn-lt"/>
                <a:ea typeface="+mn-ea"/>
                <a:cs typeface="+mn-cs"/>
              </a:rPr>
              <a:t>:</a:t>
            </a: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 NFHS has decided that beginning in 2021 in Basketball, for the color gray and/or any other light colors being used for an away jersey, it cannot go below 70% shading of the main color being used in order for it to clearly contrast with white.  </a:t>
            </a: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56</a:t>
            </a:fld>
            <a:endParaRPr lang="en-US"/>
          </a:p>
        </p:txBody>
      </p:sp>
    </p:spTree>
    <p:extLst>
      <p:ext uri="{BB962C8B-B14F-4D97-AF65-F5344CB8AC3E}">
        <p14:creationId xmlns:p14="http://schemas.microsoft.com/office/powerpoint/2010/main" val="1984475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QUESTIONS</a:t>
            </a:r>
          </a:p>
        </p:txBody>
      </p:sp>
      <p:sp>
        <p:nvSpPr>
          <p:cNvPr id="331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0C8765-BC66-467F-AEBC-42A47955DB03}" type="slidenum">
              <a:rPr lang="en-US" altLang="en-US">
                <a:solidFill>
                  <a:srgbClr val="000000"/>
                </a:solidFill>
              </a:rPr>
              <a:pPr>
                <a:spcBef>
                  <a:spcPct val="0"/>
                </a:spcBef>
              </a:pPr>
              <a:t>57</a:t>
            </a:fld>
            <a:endParaRPr lang="en-US" altLang="en-US">
              <a:solidFill>
                <a:srgbClr val="000000"/>
              </a:solidFill>
            </a:endParaRPr>
          </a:p>
        </p:txBody>
      </p:sp>
    </p:spTree>
    <p:extLst>
      <p:ext uri="{BB962C8B-B14F-4D97-AF65-F5344CB8AC3E}">
        <p14:creationId xmlns:p14="http://schemas.microsoft.com/office/powerpoint/2010/main" val="1391013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t>
            </a:r>
          </a:p>
        </p:txBody>
      </p:sp>
      <p:sp>
        <p:nvSpPr>
          <p:cNvPr id="333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B49BB0-E3A8-437C-AE37-2A8DA4E90D79}" type="slidenum">
              <a:rPr lang="en-US" altLang="en-US">
                <a:solidFill>
                  <a:srgbClr val="000000"/>
                </a:solidFill>
              </a:rPr>
              <a:pPr>
                <a:spcBef>
                  <a:spcPct val="0"/>
                </a:spcBef>
              </a:pPr>
              <a:t>64</a:t>
            </a:fld>
            <a:endParaRPr lang="en-US" altLang="en-US">
              <a:solidFill>
                <a:srgbClr val="000000"/>
              </a:solidFill>
            </a:endParaRPr>
          </a:p>
        </p:txBody>
      </p:sp>
    </p:spTree>
    <p:extLst>
      <p:ext uri="{BB962C8B-B14F-4D97-AF65-F5344CB8AC3E}">
        <p14:creationId xmlns:p14="http://schemas.microsoft.com/office/powerpoint/2010/main" val="188740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2017-18</a:t>
            </a:r>
          </a:p>
          <a:p>
            <a:endParaRPr lang="en-US" b="1" dirty="0"/>
          </a:p>
          <a:p>
            <a:r>
              <a:rPr lang="en-US" b="1" dirty="0"/>
              <a:t>RULES CHANGES</a:t>
            </a:r>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7</a:t>
            </a:fld>
            <a:endParaRPr lang="en-US"/>
          </a:p>
        </p:txBody>
      </p:sp>
    </p:spTree>
    <p:extLst>
      <p:ext uri="{BB962C8B-B14F-4D97-AF65-F5344CB8AC3E}">
        <p14:creationId xmlns:p14="http://schemas.microsoft.com/office/powerpoint/2010/main" val="11117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Rule 1-13-2</a:t>
            </a:r>
          </a:p>
          <a:p>
            <a:endParaRPr lang="en-US"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coaching box shall be outlined outside the side of the court on which the scorer's and timer's table and team benches are located.  The area shall be bounded by a line drawn </a:t>
            </a:r>
            <a:r>
              <a:rPr lang="en-US" sz="1200" u="sng" dirty="0"/>
              <a:t>28</a:t>
            </a:r>
            <a:r>
              <a:rPr lang="en-US" sz="1200" dirty="0"/>
              <a:t> feet from the end line towards the Division line. At this point a line drawn from the sideline toward the team bench becomes the end of the coaching box going towards the end line.  </a:t>
            </a:r>
          </a:p>
          <a:p>
            <a:endParaRPr lang="en-US" u="none" dirty="0"/>
          </a:p>
          <a:p>
            <a:r>
              <a:rPr lang="en-US" sz="1200" b="1" dirty="0"/>
              <a:t>Note:</a:t>
            </a:r>
            <a:r>
              <a:rPr lang="en-US" sz="1200" dirty="0"/>
              <a:t>  State Associations may alter the length and placement of the </a:t>
            </a:r>
            <a:r>
              <a:rPr lang="en-US" sz="1200" u="sng" dirty="0"/>
              <a:t>28 foot (maximum)</a:t>
            </a:r>
            <a:r>
              <a:rPr lang="en-US" sz="1200" dirty="0"/>
              <a:t> coaching box.</a:t>
            </a:r>
          </a:p>
          <a:p>
            <a:pPr marL="0" indent="0">
              <a:buNone/>
            </a:pPr>
            <a:r>
              <a:rPr lang="en-US" sz="1200" dirty="0"/>
              <a:t> </a:t>
            </a:r>
          </a:p>
          <a:p>
            <a:r>
              <a:rPr lang="en-US" sz="1200" dirty="0"/>
              <a:t>Effective Immediately.  Tape may be used to extend the 14-foot line to 28 feet</a:t>
            </a:r>
            <a:endParaRPr lang="en-US" u="none" dirty="0"/>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8</a:t>
            </a:fld>
            <a:endParaRPr lang="en-US"/>
          </a:p>
        </p:txBody>
      </p:sp>
    </p:spTree>
    <p:extLst>
      <p:ext uri="{BB962C8B-B14F-4D97-AF65-F5344CB8AC3E}">
        <p14:creationId xmlns:p14="http://schemas.microsoft.com/office/powerpoint/2010/main" val="7507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Rule 1-13-2 Team Bench Location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State associations have the ability to alter the location and length of the coaching box. The maximum length of the coaching box cannot exceed 28 feet. In </a:t>
            </a:r>
            <a:r>
              <a:rPr lang="en-US" sz="1200" dirty="0" err="1"/>
              <a:t>MechaniGram</a:t>
            </a:r>
            <a:r>
              <a:rPr lang="en-US" sz="1200" dirty="0"/>
              <a:t> A, the traditional end line to 28-foot mark coaching box is used and legal. In </a:t>
            </a:r>
            <a:r>
              <a:rPr lang="en-US" sz="1200" dirty="0" err="1"/>
              <a:t>MechaniGram</a:t>
            </a:r>
            <a:r>
              <a:rPr lang="en-US" sz="1200" dirty="0"/>
              <a:t> B, the 14-foot coaching box is placed from 28-foot mark and back toward the end line (as done in recent years) and is legal. In </a:t>
            </a:r>
            <a:r>
              <a:rPr lang="en-US" sz="1200" dirty="0" err="1"/>
              <a:t>MechaniGram</a:t>
            </a:r>
            <a:r>
              <a:rPr lang="en-US" sz="1200" dirty="0"/>
              <a:t> C, the 14-foot coaching box is relocated to be centered around the 28-foot mark and would be illegal (the 28-foot mark is furthest to the table).</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9</a:t>
            </a:fld>
            <a:endParaRPr lang="en-US"/>
          </a:p>
        </p:txBody>
      </p:sp>
    </p:spTree>
    <p:extLst>
      <p:ext uri="{BB962C8B-B14F-4D97-AF65-F5344CB8AC3E}">
        <p14:creationId xmlns:p14="http://schemas.microsoft.com/office/powerpoint/2010/main" val="375116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dirty="0"/>
              <a:t>Rule</a:t>
            </a:r>
            <a:r>
              <a:rPr lang="en-US" baseline="0" dirty="0"/>
              <a:t> </a:t>
            </a:r>
            <a:r>
              <a:rPr lang="en-US" dirty="0"/>
              <a:t>2-9-1:</a:t>
            </a:r>
          </a:p>
          <a:p>
            <a:pPr hangingPunct="0"/>
            <a:r>
              <a:rPr lang="en-US" dirty="0"/>
              <a:t>When a foul occurs, an official shall signal the timer to stop the clock.  The official shall verbally inform the offender, then with finger(s) of </a:t>
            </a:r>
            <a:r>
              <a:rPr lang="en-US" u="sng" dirty="0"/>
              <a:t>two</a:t>
            </a:r>
            <a:r>
              <a:rPr lang="en-US" dirty="0"/>
              <a:t> hands, indicate to the scorer the number of the offender and the number of free throws.</a:t>
            </a:r>
          </a:p>
          <a:p>
            <a:pPr hangingPunct="0"/>
            <a:endParaRPr lang="en-US" dirty="0"/>
          </a:p>
          <a:p>
            <a:r>
              <a:rPr lang="en-US" b="1" dirty="0"/>
              <a:t>Rationale:</a:t>
            </a:r>
            <a:r>
              <a:rPr lang="en-US" dirty="0"/>
              <a:t> To minimize foul reporting errors, that occur between the officials and the scorekeepers when the information gets lost in the translation.  Two handed reporting is easier for the scorekeepers to see and comprehend in addition to being less confusing.</a:t>
            </a:r>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10</a:t>
            </a:fld>
            <a:endParaRPr lang="en-US"/>
          </a:p>
        </p:txBody>
      </p:sp>
    </p:spTree>
    <p:extLst>
      <p:ext uri="{BB962C8B-B14F-4D97-AF65-F5344CB8AC3E}">
        <p14:creationId xmlns:p14="http://schemas.microsoft.com/office/powerpoint/2010/main" val="2905517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2-9-1 SIGNALS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Officials should report fouls to the scorer by using two hands to display the </a:t>
            </a:r>
            <a:r>
              <a:rPr lang="en-US" sz="1200" dirty="0" err="1"/>
              <a:t>fouler’s</a:t>
            </a:r>
            <a:r>
              <a:rPr lang="en-US" sz="1200" dirty="0"/>
              <a:t> number. The official’s right hand will indicate the first digit (tens or “two” in the </a:t>
            </a:r>
            <a:r>
              <a:rPr lang="en-US" sz="1200" dirty="0" err="1"/>
              <a:t>PlayPic</a:t>
            </a:r>
            <a:r>
              <a:rPr lang="en-US" sz="1200" dirty="0"/>
              <a:t> example) and the left hand will show a second digit (ones or “four”), so it appears in a left-to-right sequence to the scorer. When reporting, the official should verbalize 24, not two-four.</a:t>
            </a:r>
            <a:endParaRPr lang="en-US" sz="1200" spc="-15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B4E09B2-6408-441F-BB3F-D03E0D1A73E8}" type="slidenum">
              <a:rPr lang="en-US" smtClean="0"/>
              <a:pPr>
                <a:defRPr/>
              </a:pPr>
              <a:t>11</a:t>
            </a:fld>
            <a:endParaRPr lang="en-US"/>
          </a:p>
        </p:txBody>
      </p:sp>
    </p:spTree>
    <p:extLst>
      <p:ext uri="{BB962C8B-B14F-4D97-AF65-F5344CB8AC3E}">
        <p14:creationId xmlns:p14="http://schemas.microsoft.com/office/powerpoint/2010/main" val="3433206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a:blip r:embed="rId2" cstate="print"/>
          <a:srcRect/>
          <a:stretch>
            <a:fillRect/>
          </a:stretch>
        </p:blipFill>
        <p:spPr bwMode="auto">
          <a:xfrm>
            <a:off x="0" y="-7938"/>
            <a:ext cx="9144000" cy="4435476"/>
          </a:xfrm>
          <a:prstGeom prst="rect">
            <a:avLst/>
          </a:prstGeom>
          <a:noFill/>
          <a:ln w="9525">
            <a:noFill/>
            <a:miter lim="800000"/>
            <a:headEnd/>
            <a:tailEnd/>
          </a:ln>
        </p:spPr>
      </p:pic>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pic>
        <p:nvPicPr>
          <p:cNvPr id="10" name="Picture 24" descr="NFHS Small Logo color.jpg"/>
          <p:cNvPicPr>
            <a:picLocks noChangeAspect="1"/>
          </p:cNvPicPr>
          <p:nvPr userDrawn="1"/>
        </p:nvPicPr>
        <p:blipFill>
          <a:blip r:embed="rId3" cstate="print"/>
          <a:srcRect/>
          <a:stretch>
            <a:fillRect/>
          </a:stretch>
        </p:blipFill>
        <p:spPr bwMode="auto">
          <a:xfrm>
            <a:off x="671513" y="5002213"/>
            <a:ext cx="760412" cy="1109662"/>
          </a:xfrm>
          <a:prstGeom prst="rect">
            <a:avLst/>
          </a:prstGeom>
          <a:noFill/>
          <a:ln w="9525">
            <a:noFill/>
            <a:miter lim="800000"/>
            <a:headEnd/>
            <a:tailEnd/>
          </a:ln>
        </p:spPr>
      </p:pic>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1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2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10/27/17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NFHS-Small-Logo-color-T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863" y="728663"/>
            <a:ext cx="6731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5110163" y="6273800"/>
            <a:ext cx="4033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ltLang="en-US" sz="2000">
                <a:solidFill>
                  <a:srgbClr val="FFFFFF"/>
                </a:solidFill>
              </a:rPr>
              <a:t>Take Part. </a:t>
            </a:r>
            <a:r>
              <a:rPr lang="en-US" altLang="en-US" sz="2000">
                <a:solidFill>
                  <a:srgbClr val="F791A4"/>
                </a:solidFill>
              </a:rPr>
              <a:t>Get Set For Life.™</a:t>
            </a:r>
          </a:p>
        </p:txBody>
      </p:sp>
      <p:sp>
        <p:nvSpPr>
          <p:cNvPr id="6" name="Line 6"/>
          <p:cNvSpPr>
            <a:spLocks noChangeShapeType="1"/>
          </p:cNvSpPr>
          <p:nvPr/>
        </p:nvSpPr>
        <p:spPr bwMode="auto">
          <a:xfrm>
            <a:off x="5072063" y="6362700"/>
            <a:ext cx="0" cy="4953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endParaRPr>
          </a:p>
        </p:txBody>
      </p:sp>
      <p:sp>
        <p:nvSpPr>
          <p:cNvPr id="7" name="Text Box 7"/>
          <p:cNvSpPr txBox="1">
            <a:spLocks noChangeArrowheads="1"/>
          </p:cNvSpPr>
          <p:nvPr/>
        </p:nvSpPr>
        <p:spPr bwMode="auto">
          <a:xfrm>
            <a:off x="2006600" y="138113"/>
            <a:ext cx="5092700" cy="45561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75000"/>
              </a:lnSpc>
              <a:spcBef>
                <a:spcPct val="20000"/>
              </a:spcBef>
              <a:buClr>
                <a:srgbClr val="003798"/>
              </a:buClr>
              <a:buFont typeface="Wingdings" pitchFamily="2" charset="2"/>
              <a:buNone/>
              <a:defRPr/>
            </a:pPr>
            <a:r>
              <a:rPr lang="en-US" altLang="en-US" sz="1400">
                <a:solidFill>
                  <a:srgbClr val="FFFFFF"/>
                </a:solidFill>
              </a:rPr>
              <a:t>National Federation of State</a:t>
            </a:r>
          </a:p>
          <a:p>
            <a:pPr algn="ctr" eaLnBrk="1" hangingPunct="1">
              <a:lnSpc>
                <a:spcPct val="75000"/>
              </a:lnSpc>
              <a:spcBef>
                <a:spcPct val="20000"/>
              </a:spcBef>
              <a:buClr>
                <a:srgbClr val="003798"/>
              </a:buClr>
              <a:buFont typeface="Wingdings" pitchFamily="2" charset="2"/>
              <a:buNone/>
              <a:defRPr/>
            </a:pPr>
            <a:r>
              <a:rPr lang="en-US" altLang="en-US" sz="1400">
                <a:solidFill>
                  <a:srgbClr val="FFFFFF"/>
                </a:solidFill>
              </a:rPr>
              <a:t>High School Associations</a:t>
            </a:r>
          </a:p>
        </p:txBody>
      </p:sp>
      <p:sp>
        <p:nvSpPr>
          <p:cNvPr id="5122" name="Rectangle 2"/>
          <p:cNvSpPr>
            <a:spLocks noGrp="1" noChangeArrowheads="1"/>
          </p:cNvSpPr>
          <p:nvPr>
            <p:ph type="ctrTitle"/>
          </p:nvPr>
        </p:nvSpPr>
        <p:spPr>
          <a:xfrm>
            <a:off x="228600" y="1863725"/>
            <a:ext cx="8653463" cy="179387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228600" y="3657600"/>
            <a:ext cx="8645525" cy="2344738"/>
          </a:xfrm>
        </p:spPr>
        <p:txBody>
          <a:bodyPr/>
          <a:lstStyle>
            <a:lvl1pPr marL="0" indent="0" algn="ctr">
              <a:buFont typeface="Wingdings" pitchFamily="2" charset="2"/>
              <a:buNone/>
              <a:defRPr sz="3000">
                <a:solidFill>
                  <a:srgbClr val="F791A4"/>
                </a:solidFill>
              </a:defRPr>
            </a:lvl1pPr>
          </a:lstStyle>
          <a:p>
            <a:r>
              <a:rPr lang="en-US"/>
              <a:t>Click to edit Master subtitle style</a:t>
            </a:r>
          </a:p>
        </p:txBody>
      </p:sp>
    </p:spTree>
    <p:extLst>
      <p:ext uri="{BB962C8B-B14F-4D97-AF65-F5344CB8AC3E}">
        <p14:creationId xmlns:p14="http://schemas.microsoft.com/office/powerpoint/2010/main" val="1111609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r>
              <a:rPr lang="en-US" altLang="en-US"/>
              <a:t>| </a:t>
            </a:r>
            <a:fld id="{A1A2BE00-8BCD-4149-8872-BE0F6A3343F0}" type="slidenum">
              <a:rPr lang="en-US" altLang="en-US"/>
              <a:pPr/>
              <a:t>‹#›</a:t>
            </a:fld>
            <a:r>
              <a:rPr lang="en-US" altLang="en-US"/>
              <a:t> |</a:t>
            </a:r>
          </a:p>
        </p:txBody>
      </p:sp>
    </p:spTree>
    <p:extLst>
      <p:ext uri="{BB962C8B-B14F-4D97-AF65-F5344CB8AC3E}">
        <p14:creationId xmlns:p14="http://schemas.microsoft.com/office/powerpoint/2010/main" val="1396468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r>
              <a:rPr lang="en-US" altLang="en-US"/>
              <a:t>| </a:t>
            </a:r>
            <a:fld id="{579BC919-646A-48A7-B5AF-7BFA11726310}" type="slidenum">
              <a:rPr lang="en-US" altLang="en-US"/>
              <a:pPr/>
              <a:t>‹#›</a:t>
            </a:fld>
            <a:r>
              <a:rPr lang="en-US" altLang="en-US"/>
              <a:t> |</a:t>
            </a:r>
          </a:p>
        </p:txBody>
      </p:sp>
    </p:spTree>
    <p:extLst>
      <p:ext uri="{BB962C8B-B14F-4D97-AF65-F5344CB8AC3E}">
        <p14:creationId xmlns:p14="http://schemas.microsoft.com/office/powerpoint/2010/main" val="3436593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9825" y="1431925"/>
            <a:ext cx="3790950"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3175" y="1431925"/>
            <a:ext cx="3792538"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r>
              <a:rPr lang="en-US" altLang="en-US"/>
              <a:t>| </a:t>
            </a:r>
            <a:fld id="{59E69B46-AD2C-41EB-B9EC-46F2EF8761F5}" type="slidenum">
              <a:rPr lang="en-US" altLang="en-US"/>
              <a:pPr/>
              <a:t>‹#›</a:t>
            </a:fld>
            <a:r>
              <a:rPr lang="en-US" altLang="en-US"/>
              <a:t> |</a:t>
            </a:r>
          </a:p>
        </p:txBody>
      </p:sp>
    </p:spTree>
    <p:extLst>
      <p:ext uri="{BB962C8B-B14F-4D97-AF65-F5344CB8AC3E}">
        <p14:creationId xmlns:p14="http://schemas.microsoft.com/office/powerpoint/2010/main" val="202771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r>
              <a:rPr lang="en-US" altLang="en-US"/>
              <a:t>| </a:t>
            </a:r>
            <a:fld id="{75012F6B-05D9-41FD-A3CA-B0F29597A703}" type="slidenum">
              <a:rPr lang="en-US" altLang="en-US"/>
              <a:pPr/>
              <a:t>‹#›</a:t>
            </a:fld>
            <a:r>
              <a:rPr lang="en-US" altLang="en-US"/>
              <a:t> |</a:t>
            </a:r>
          </a:p>
        </p:txBody>
      </p:sp>
    </p:spTree>
    <p:extLst>
      <p:ext uri="{BB962C8B-B14F-4D97-AF65-F5344CB8AC3E}">
        <p14:creationId xmlns:p14="http://schemas.microsoft.com/office/powerpoint/2010/main" val="2041131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r>
              <a:rPr lang="en-US" altLang="en-US"/>
              <a:t>| </a:t>
            </a:r>
            <a:fld id="{583F1CD4-4E86-4E45-BE64-34BABBD66BDD}" type="slidenum">
              <a:rPr lang="en-US" altLang="en-US"/>
              <a:pPr/>
              <a:t>‹#›</a:t>
            </a:fld>
            <a:r>
              <a:rPr lang="en-US" altLang="en-US"/>
              <a:t> |</a:t>
            </a:r>
          </a:p>
        </p:txBody>
      </p:sp>
    </p:spTree>
    <p:extLst>
      <p:ext uri="{BB962C8B-B14F-4D97-AF65-F5344CB8AC3E}">
        <p14:creationId xmlns:p14="http://schemas.microsoft.com/office/powerpoint/2010/main" val="2163057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r>
              <a:rPr lang="en-US" altLang="en-US"/>
              <a:t>| </a:t>
            </a:r>
            <a:fld id="{792DEBF2-04C9-4C64-8267-53531EA31BEB}" type="slidenum">
              <a:rPr lang="en-US" altLang="en-US"/>
              <a:pPr/>
              <a:t>‹#›</a:t>
            </a:fld>
            <a:r>
              <a:rPr lang="en-US" altLang="en-US"/>
              <a:t> |</a:t>
            </a:r>
          </a:p>
        </p:txBody>
      </p:sp>
    </p:spTree>
    <p:extLst>
      <p:ext uri="{BB962C8B-B14F-4D97-AF65-F5344CB8AC3E}">
        <p14:creationId xmlns:p14="http://schemas.microsoft.com/office/powerpoint/2010/main" val="3159318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r>
              <a:rPr lang="en-US" altLang="en-US"/>
              <a:t>| </a:t>
            </a:r>
            <a:fld id="{0ABBE87C-6300-4850-90AD-7F1822398E3D}" type="slidenum">
              <a:rPr lang="en-US" altLang="en-US"/>
              <a:pPr/>
              <a:t>‹#›</a:t>
            </a:fld>
            <a:r>
              <a:rPr lang="en-US" altLang="en-US"/>
              <a:t> |</a:t>
            </a:r>
          </a:p>
        </p:txBody>
      </p:sp>
    </p:spTree>
    <p:extLst>
      <p:ext uri="{BB962C8B-B14F-4D97-AF65-F5344CB8AC3E}">
        <p14:creationId xmlns:p14="http://schemas.microsoft.com/office/powerpoint/2010/main" val="123652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pic>
        <p:nvPicPr>
          <p:cNvPr id="10" name="Picture 24" descr="NFHS Small Logo color.jpg"/>
          <p:cNvPicPr>
            <a:picLocks noChangeAspect="1"/>
          </p:cNvPicPr>
          <p:nvPr userDrawn="1"/>
        </p:nvPicPr>
        <p:blipFill>
          <a:blip r:embed="rId2" cstate="print"/>
          <a:srcRect/>
          <a:stretch>
            <a:fillRect/>
          </a:stretch>
        </p:blipFill>
        <p:spPr bwMode="auto">
          <a:xfrm>
            <a:off x="671513" y="5002213"/>
            <a:ext cx="760412" cy="1109662"/>
          </a:xfrm>
          <a:prstGeom prst="rect">
            <a:avLst/>
          </a:prstGeom>
          <a:noFill/>
          <a:ln w="9525">
            <a:noFill/>
            <a:miter lim="800000"/>
            <a:headEnd/>
            <a:tailEnd/>
          </a:ln>
        </p:spPr>
      </p:pic>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r>
              <a:rPr lang="en-US" altLang="en-US"/>
              <a:t>| </a:t>
            </a:r>
            <a:fld id="{47C5F202-B215-4A6A-B9D8-4CB93DC3492C}" type="slidenum">
              <a:rPr lang="en-US" altLang="en-US"/>
              <a:pPr/>
              <a:t>‹#›</a:t>
            </a:fld>
            <a:r>
              <a:rPr lang="en-US" altLang="en-US"/>
              <a:t> |</a:t>
            </a:r>
          </a:p>
        </p:txBody>
      </p:sp>
    </p:spTree>
    <p:extLst>
      <p:ext uri="{BB962C8B-B14F-4D97-AF65-F5344CB8AC3E}">
        <p14:creationId xmlns:p14="http://schemas.microsoft.com/office/powerpoint/2010/main" val="3970662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r>
              <a:rPr lang="en-US" altLang="en-US"/>
              <a:t>| </a:t>
            </a:r>
            <a:fld id="{4E264FBB-23B5-490D-BED2-22288BF301FF}" type="slidenum">
              <a:rPr lang="en-US" altLang="en-US"/>
              <a:pPr/>
              <a:t>‹#›</a:t>
            </a:fld>
            <a:r>
              <a:rPr lang="en-US" altLang="en-US"/>
              <a:t> |</a:t>
            </a:r>
          </a:p>
        </p:txBody>
      </p:sp>
    </p:spTree>
    <p:extLst>
      <p:ext uri="{BB962C8B-B14F-4D97-AF65-F5344CB8AC3E}">
        <p14:creationId xmlns:p14="http://schemas.microsoft.com/office/powerpoint/2010/main" val="3125034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69863"/>
            <a:ext cx="2159000" cy="6438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6538" y="169863"/>
            <a:ext cx="6327775" cy="6438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r>
              <a:rPr lang="en-US" altLang="en-US"/>
              <a:t>| </a:t>
            </a:r>
            <a:fld id="{DE63FE4F-2310-47A5-9E6B-8A40738D6D45}" type="slidenum">
              <a:rPr lang="en-US" altLang="en-US"/>
              <a:pPr/>
              <a:t>‹#›</a:t>
            </a:fld>
            <a:r>
              <a:rPr lang="en-US" altLang="en-US"/>
              <a:t> |</a:t>
            </a:r>
          </a:p>
        </p:txBody>
      </p:sp>
    </p:spTree>
    <p:extLst>
      <p:ext uri="{BB962C8B-B14F-4D97-AF65-F5344CB8AC3E}">
        <p14:creationId xmlns:p14="http://schemas.microsoft.com/office/powerpoint/2010/main" val="932889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Times New Roman"/>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Times New Roman"/>
                <a:cs typeface="+mn-cs"/>
              </a:defRPr>
            </a:lvl1pPr>
          </a:lstStyle>
          <a:p>
            <a:pPr>
              <a:defRPr/>
            </a:pPr>
            <a:fld id="{13D8A53E-44E8-4F52-B79A-FD08BB9A237B}" type="datetime1">
              <a:rPr lang="en-US"/>
              <a:pPr>
                <a:defRPr/>
              </a:pPr>
              <a:t>10/27/17</a:t>
            </a:fld>
            <a:endParaRPr lang="en-US" dirty="0"/>
          </a:p>
        </p:txBody>
      </p:sp>
      <p:sp>
        <p:nvSpPr>
          <p:cNvPr id="5" name="Footer Placeholder 4"/>
          <p:cNvSpPr>
            <a:spLocks noGrp="1"/>
          </p:cNvSpPr>
          <p:nvPr>
            <p:ph type="ftr" sz="quarter" idx="11"/>
          </p:nvPr>
        </p:nvSpPr>
        <p:spPr>
          <a:xfrm>
            <a:off x="2947988" y="6356350"/>
            <a:ext cx="3370262" cy="365125"/>
          </a:xfrm>
        </p:spPr>
        <p:txBody>
          <a:bodyPr/>
          <a:lstStyle>
            <a:lvl1pPr defTabSz="914400" eaLnBrk="0" fontAlgn="base" hangingPunct="0">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lvl1pPr>
          </a:lstStyle>
          <a:p>
            <a:fld id="{C43037DB-911D-4F2D-9D5E-D102F6FBEC7D}" type="slidenum">
              <a:rPr lang="en-US" altLang="en-US"/>
              <a:pPr/>
              <a:t>‹#›</a:t>
            </a:fld>
            <a:endParaRPr lang="en-US" altLang="en-US"/>
          </a:p>
        </p:txBody>
      </p:sp>
    </p:spTree>
    <p:extLst>
      <p:ext uri="{BB962C8B-B14F-4D97-AF65-F5344CB8AC3E}">
        <p14:creationId xmlns:p14="http://schemas.microsoft.com/office/powerpoint/2010/main" val="409888936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3262" y="274638"/>
            <a:ext cx="6413538" cy="1512872"/>
          </a:xfrm>
          <a:prstGeom prst="rect">
            <a:avLst/>
          </a:prstGeom>
        </p:spPr>
        <p:txBody>
          <a:bodyPr/>
          <a:lstStyle>
            <a:lvl1pPr>
              <a:lnSpc>
                <a:spcPct val="80000"/>
              </a:lnSpc>
              <a:defRPr b="1" i="0">
                <a:solidFill>
                  <a:schemeClr val="bg1"/>
                </a:solidFill>
                <a:effectLst>
                  <a:outerShdw blurRad="50800" dist="38100" dir="2700000" algn="tl" rotWithShape="0">
                    <a:srgbClr val="000000">
                      <a:alpha val="43000"/>
                    </a:srgbClr>
                  </a:outerShdw>
                </a:effectLst>
                <a:latin typeface="Times New Roman"/>
                <a:cs typeface="Times New Roman"/>
              </a:defRPr>
            </a:lvl1pPr>
          </a:lstStyle>
          <a:p>
            <a:r>
              <a:rPr lang="en-US" dirty="0"/>
              <a:t>Click to edit Master title style</a:t>
            </a:r>
          </a:p>
        </p:txBody>
      </p:sp>
      <p:sp>
        <p:nvSpPr>
          <p:cNvPr id="3" name="Content Placeholder 2"/>
          <p:cNvSpPr>
            <a:spLocks noGrp="1"/>
          </p:cNvSpPr>
          <p:nvPr>
            <p:ph idx="1"/>
          </p:nvPr>
        </p:nvSpPr>
        <p:spPr>
          <a:xfrm>
            <a:off x="2273262" y="1928629"/>
            <a:ext cx="6413538" cy="4197534"/>
          </a:xfrm>
          <a:prstGeom prst="rect">
            <a:avLst/>
          </a:prstGeom>
        </p:spPr>
        <p:txBody>
          <a:bodyPr/>
          <a:lstStyle>
            <a:lvl1pPr marL="0" indent="0">
              <a:spcBef>
                <a:spcPts val="0"/>
              </a:spcBef>
              <a:defRPr sz="2400">
                <a:solidFill>
                  <a:srgbClr val="FFFFFF"/>
                </a:solidFill>
                <a:effectLst>
                  <a:outerShdw blurRad="50800" dist="38100" dir="2700000" algn="tl" rotWithShape="0">
                    <a:srgbClr val="000000">
                      <a:alpha val="43000"/>
                    </a:srgbClr>
                  </a:outerShdw>
                </a:effectLst>
                <a:latin typeface="Times New Roman"/>
              </a:defRPr>
            </a:lvl1pPr>
            <a:lvl2pPr marL="0" indent="0">
              <a:spcBef>
                <a:spcPts val="0"/>
              </a:spcBef>
              <a:defRPr sz="2400">
                <a:solidFill>
                  <a:srgbClr val="FFFFFF"/>
                </a:solidFill>
                <a:effectLst>
                  <a:outerShdw blurRad="50800" dist="38100" dir="2700000" algn="tl" rotWithShape="0">
                    <a:srgbClr val="000000">
                      <a:alpha val="43000"/>
                    </a:srgbClr>
                  </a:outerShdw>
                </a:effectLst>
                <a:latin typeface="Times New Roman"/>
              </a:defRPr>
            </a:lvl2pPr>
            <a:lvl3pPr marL="0" indent="0">
              <a:spcBef>
                <a:spcPts val="0"/>
              </a:spcBef>
              <a:defRPr sz="2400">
                <a:solidFill>
                  <a:srgbClr val="FFFFFF"/>
                </a:solidFill>
                <a:effectLst>
                  <a:outerShdw blurRad="50800" dist="38100" dir="2700000" algn="tl" rotWithShape="0">
                    <a:srgbClr val="000000">
                      <a:alpha val="43000"/>
                    </a:srgbClr>
                  </a:outerShdw>
                </a:effectLst>
                <a:latin typeface="Times New Roman"/>
              </a:defRPr>
            </a:lvl3pPr>
            <a:lvl4pPr marL="0" indent="0">
              <a:spcBef>
                <a:spcPts val="0"/>
              </a:spcBef>
              <a:defRPr sz="2400">
                <a:solidFill>
                  <a:srgbClr val="FFFFFF"/>
                </a:solidFill>
                <a:effectLst>
                  <a:outerShdw blurRad="50800" dist="38100" dir="2700000" algn="tl" rotWithShape="0">
                    <a:srgbClr val="000000">
                      <a:alpha val="43000"/>
                    </a:srgbClr>
                  </a:outerShdw>
                </a:effectLst>
                <a:latin typeface="Times New Roman"/>
              </a:defRPr>
            </a:lvl4pPr>
            <a:lvl5pPr marL="0" indent="0">
              <a:spcBef>
                <a:spcPts val="0"/>
              </a:spcBef>
              <a:defRPr sz="2400">
                <a:solidFill>
                  <a:srgbClr val="FFFFFF"/>
                </a:solidFill>
                <a:effectLst>
                  <a:outerShdw blurRad="50800" dist="38100" dir="2700000" algn="tl" rotWithShape="0">
                    <a:srgbClr val="000000">
                      <a:alpha val="43000"/>
                    </a:srgbClr>
                  </a:outerShdw>
                </a:effectLst>
                <a:latin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774950" y="6356350"/>
            <a:ext cx="3244850" cy="365125"/>
          </a:xfrm>
        </p:spPr>
        <p:txBody>
          <a:bodyPr/>
          <a:lstStyle>
            <a:lvl1pPr defTabSz="914400" eaLnBrk="0" fontAlgn="base" hangingPunct="0">
              <a:spcBef>
                <a:spcPct val="0"/>
              </a:spcBef>
              <a:spcAft>
                <a:spcPct val="0"/>
              </a:spcAft>
              <a:defRPr/>
            </a:lvl1pPr>
          </a:lstStyle>
          <a:p>
            <a:pPr>
              <a:defRPr/>
            </a:pPr>
            <a:endParaRPr lang="en-US"/>
          </a:p>
        </p:txBody>
      </p:sp>
      <p:sp>
        <p:nvSpPr>
          <p:cNvPr id="5" name="Slide Number Placeholder 5"/>
          <p:cNvSpPr>
            <a:spLocks noGrp="1"/>
          </p:cNvSpPr>
          <p:nvPr>
            <p:ph type="sldNum" sz="quarter" idx="11"/>
          </p:nvPr>
        </p:nvSpPr>
        <p:spPr/>
        <p:txBody>
          <a:bodyPr/>
          <a:lstStyle>
            <a:lvl1pPr defTabSz="914400" eaLnBrk="0" hangingPunct="0">
              <a:defRPr/>
            </a:lvl1pPr>
          </a:lstStyle>
          <a:p>
            <a:fld id="{8B6DD4A9-324C-4981-9C8A-7356452F7D1A}" type="slidenum">
              <a:rPr lang="en-US" altLang="en-US"/>
              <a:pPr/>
              <a:t>‹#›</a:t>
            </a:fld>
            <a:endParaRPr lang="en-US" altLang="en-US"/>
          </a:p>
        </p:txBody>
      </p:sp>
    </p:spTree>
    <p:extLst>
      <p:ext uri="{BB962C8B-B14F-4D97-AF65-F5344CB8AC3E}">
        <p14:creationId xmlns:p14="http://schemas.microsoft.com/office/powerpoint/2010/main" val="140731419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9196" y="274638"/>
            <a:ext cx="6507604" cy="1450152"/>
          </a:xfrm>
          <a:prstGeom prst="rect">
            <a:avLst/>
          </a:prstGeom>
        </p:spPr>
        <p:txBody>
          <a:bodyPr/>
          <a:lstStyle>
            <a:lvl1pPr>
              <a:defRPr sz="4000" b="1">
                <a:solidFill>
                  <a:srgbClr val="FFFFFF"/>
                </a:solidFill>
                <a:latin typeface="Times New Roman"/>
              </a:defRPr>
            </a:lvl1pPr>
          </a:lstStyle>
          <a:p>
            <a:r>
              <a:rPr lang="en-US" dirty="0"/>
              <a:t>Click to edit Master title style</a:t>
            </a:r>
          </a:p>
        </p:txBody>
      </p:sp>
      <p:sp>
        <p:nvSpPr>
          <p:cNvPr id="3" name="Text Placeholder 2"/>
          <p:cNvSpPr>
            <a:spLocks noGrp="1"/>
          </p:cNvSpPr>
          <p:nvPr>
            <p:ph type="body" idx="1"/>
          </p:nvPr>
        </p:nvSpPr>
        <p:spPr>
          <a:xfrm>
            <a:off x="2179195" y="1854994"/>
            <a:ext cx="3072823" cy="639762"/>
          </a:xfrm>
          <a:prstGeom prst="rect">
            <a:avLst/>
          </a:prstGeom>
        </p:spPr>
        <p:txBody>
          <a:bodyPr anchor="b"/>
          <a:lstStyle>
            <a:lvl1pPr marL="0" indent="0">
              <a:buNone/>
              <a:defRPr sz="2400" b="1">
                <a:solidFill>
                  <a:srgbClr val="FFFFFF"/>
                </a:solidFill>
                <a:latin typeface="Times New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179196" y="2520959"/>
            <a:ext cx="3072823" cy="3578525"/>
          </a:xfrm>
          <a:prstGeom prst="rect">
            <a:avLst/>
          </a:prstGeom>
        </p:spPr>
        <p:txBody>
          <a:bodyPr/>
          <a:lstStyle>
            <a:lvl1pPr>
              <a:defRPr sz="2400">
                <a:solidFill>
                  <a:srgbClr val="FFFFFF"/>
                </a:solidFill>
                <a:latin typeface="Times New Roman"/>
              </a:defRPr>
            </a:lvl1pPr>
            <a:lvl2pPr>
              <a:defRPr sz="2000">
                <a:solidFill>
                  <a:srgbClr val="FFFFFF"/>
                </a:solidFill>
                <a:latin typeface="Times New Roman"/>
              </a:defRPr>
            </a:lvl2pPr>
            <a:lvl3pPr>
              <a:defRPr sz="1800">
                <a:solidFill>
                  <a:srgbClr val="FFFFFF"/>
                </a:solidFill>
                <a:latin typeface="Times New Roman"/>
              </a:defRPr>
            </a:lvl3pPr>
            <a:lvl4pPr>
              <a:defRPr sz="1600">
                <a:solidFill>
                  <a:srgbClr val="FFFFFF"/>
                </a:solidFill>
                <a:latin typeface="Times New Roman"/>
              </a:defRPr>
            </a:lvl4pPr>
            <a:lvl5pPr>
              <a:defRPr sz="1600">
                <a:solidFill>
                  <a:srgbClr val="FFFFFF"/>
                </a:solidFill>
                <a:latin typeface="Times New Roman"/>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88556" y="1854994"/>
            <a:ext cx="3198244" cy="639762"/>
          </a:xfrm>
          <a:prstGeom prst="rect">
            <a:avLst/>
          </a:prstGeom>
        </p:spPr>
        <p:txBody>
          <a:bodyPr anchor="b"/>
          <a:lstStyle>
            <a:lvl1pPr marL="0" indent="0">
              <a:buNone/>
              <a:defRPr sz="2400" b="1">
                <a:solidFill>
                  <a:srgbClr val="FFFFFF"/>
                </a:solidFill>
                <a:latin typeface="Times New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13"/>
          </p:nvPr>
        </p:nvSpPr>
        <p:spPr>
          <a:xfrm>
            <a:off x="5488556" y="2520959"/>
            <a:ext cx="3229599" cy="3578525"/>
          </a:xfrm>
          <a:prstGeom prst="rect">
            <a:avLst/>
          </a:prstGeom>
        </p:spPr>
        <p:txBody>
          <a:bodyPr/>
          <a:lstStyle>
            <a:lvl1pPr>
              <a:defRPr sz="2400">
                <a:solidFill>
                  <a:srgbClr val="FFFFFF"/>
                </a:solidFill>
                <a:latin typeface="Times New Roman"/>
              </a:defRPr>
            </a:lvl1pPr>
            <a:lvl2pPr>
              <a:defRPr sz="2000">
                <a:solidFill>
                  <a:srgbClr val="FFFFFF"/>
                </a:solidFill>
                <a:latin typeface="Times New Roman"/>
              </a:defRPr>
            </a:lvl2pPr>
            <a:lvl3pPr>
              <a:defRPr sz="1800">
                <a:solidFill>
                  <a:srgbClr val="FFFFFF"/>
                </a:solidFill>
                <a:latin typeface="Times New Roman"/>
              </a:defRPr>
            </a:lvl3pPr>
            <a:lvl4pPr>
              <a:defRPr sz="1600">
                <a:solidFill>
                  <a:srgbClr val="FFFFFF"/>
                </a:solidFill>
                <a:latin typeface="Times New Roman"/>
              </a:defRPr>
            </a:lvl4pPr>
            <a:lvl5pPr>
              <a:defRPr sz="1600">
                <a:solidFill>
                  <a:srgbClr val="FFFFFF"/>
                </a:solidFill>
                <a:latin typeface="Times New Roman"/>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p:cNvSpPr>
            <a:spLocks noGrp="1"/>
          </p:cNvSpPr>
          <p:nvPr>
            <p:ph type="sldNum" sz="quarter" idx="14"/>
          </p:nvPr>
        </p:nvSpPr>
        <p:spPr/>
        <p:txBody>
          <a:bodyPr/>
          <a:lstStyle>
            <a:lvl1pPr defTabSz="914400" eaLnBrk="0" hangingPunct="0">
              <a:defRPr/>
            </a:lvl1pPr>
          </a:lstStyle>
          <a:p>
            <a:fld id="{A814BFB3-0F93-4075-BEF5-3D90B970E23C}" type="slidenum">
              <a:rPr lang="en-US" altLang="en-US"/>
              <a:pPr/>
              <a:t>‹#›</a:t>
            </a:fld>
            <a:endParaRPr lang="en-US" altLang="en-US"/>
          </a:p>
        </p:txBody>
      </p:sp>
      <p:sp>
        <p:nvSpPr>
          <p:cNvPr id="8" name="Footer Placeholder 4"/>
          <p:cNvSpPr>
            <a:spLocks noGrp="1"/>
          </p:cNvSpPr>
          <p:nvPr>
            <p:ph type="ftr" sz="quarter" idx="15"/>
          </p:nvPr>
        </p:nvSpPr>
        <p:spPr>
          <a:xfrm>
            <a:off x="2774950" y="6356350"/>
            <a:ext cx="3244850" cy="365125"/>
          </a:xfrm>
        </p:spPr>
        <p:txBody>
          <a:bodyPr/>
          <a:lstStyle>
            <a:lvl1pPr defTabSz="914400" eaLnBrk="0" fontAlgn="base" hangingPunct="0">
              <a:spcBef>
                <a:spcPct val="0"/>
              </a:spcBef>
              <a:spcAft>
                <a:spcPct val="0"/>
              </a:spcAft>
              <a:defRPr/>
            </a:lvl1pPr>
          </a:lstStyle>
          <a:p>
            <a:pPr>
              <a:defRPr/>
            </a:pPr>
            <a:endParaRPr lang="en-US"/>
          </a:p>
        </p:txBody>
      </p:sp>
    </p:spTree>
    <p:extLst>
      <p:ext uri="{BB962C8B-B14F-4D97-AF65-F5344CB8AC3E}">
        <p14:creationId xmlns:p14="http://schemas.microsoft.com/office/powerpoint/2010/main" val="34480564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5259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Times New Roman"/>
                <a:cs typeface="+mn-cs"/>
              </a:defRPr>
            </a:lvl1pPr>
          </a:lstStyle>
          <a:p>
            <a:pPr>
              <a:defRPr/>
            </a:pPr>
            <a:fld id="{E2123B64-7AA3-44F6-B678-861B4B6742F5}" type="datetime1">
              <a:rPr lang="en-US"/>
              <a:pPr>
                <a:defRPr/>
              </a:pPr>
              <a:t>10/27/17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defRPr/>
            </a:lvl1pPr>
          </a:lstStyle>
          <a:p>
            <a:fld id="{3D8CD379-89C6-45DB-BB26-C60384F20FB5}" type="slidenum">
              <a:rPr lang="en-US" altLang="en-US"/>
              <a:pPr/>
              <a:t>‹#›</a:t>
            </a:fld>
            <a:endParaRPr lang="en-US" altLang="en-US"/>
          </a:p>
        </p:txBody>
      </p:sp>
    </p:spTree>
    <p:extLst>
      <p:ext uri="{BB962C8B-B14F-4D97-AF65-F5344CB8AC3E}">
        <p14:creationId xmlns:p14="http://schemas.microsoft.com/office/powerpoint/2010/main" val="183326981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Times New Roman"/>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Times New Roman"/>
                <a:cs typeface="+mn-cs"/>
              </a:defRPr>
            </a:lvl1pPr>
          </a:lstStyle>
          <a:p>
            <a:pPr>
              <a:defRPr/>
            </a:pPr>
            <a:fld id="{13D8A53E-44E8-4F52-B79A-FD08BB9A237B}" type="datetime1">
              <a:rPr lang="en-US"/>
              <a:pPr>
                <a:defRPr/>
              </a:pPr>
              <a:t>10/27/17</a:t>
            </a:fld>
            <a:endParaRPr lang="en-US" dirty="0"/>
          </a:p>
        </p:txBody>
      </p:sp>
      <p:sp>
        <p:nvSpPr>
          <p:cNvPr id="5" name="Footer Placeholder 4"/>
          <p:cNvSpPr>
            <a:spLocks noGrp="1"/>
          </p:cNvSpPr>
          <p:nvPr>
            <p:ph type="ftr" sz="quarter" idx="11"/>
          </p:nvPr>
        </p:nvSpPr>
        <p:spPr>
          <a:xfrm>
            <a:off x="2947988" y="6356350"/>
            <a:ext cx="3370262" cy="365125"/>
          </a:xfrm>
        </p:spPr>
        <p:txBody>
          <a:bodyPr/>
          <a:lstStyle>
            <a:lvl1pPr defTabSz="914400" eaLnBrk="0" fontAlgn="base" hangingPunct="0">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cs typeface="Arial" panose="020B0604020202020204" pitchFamily="34" charset="0"/>
              </a:defRPr>
            </a:lvl1pPr>
          </a:lstStyle>
          <a:p>
            <a:pPr>
              <a:defRPr/>
            </a:pPr>
            <a:fld id="{23838D33-FC20-4826-85AF-FBC49EF4CD8D}" type="slidenum">
              <a:rPr lang="en-US"/>
              <a:pPr>
                <a:defRPr/>
              </a:pPr>
              <a:t>‹#›</a:t>
            </a:fld>
            <a:endParaRPr lang="en-US" dirty="0"/>
          </a:p>
        </p:txBody>
      </p:sp>
    </p:spTree>
    <p:extLst>
      <p:ext uri="{BB962C8B-B14F-4D97-AF65-F5344CB8AC3E}">
        <p14:creationId xmlns:p14="http://schemas.microsoft.com/office/powerpoint/2010/main" val="209048197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3262" y="274638"/>
            <a:ext cx="6413538" cy="1512872"/>
          </a:xfrm>
          <a:prstGeom prst="rect">
            <a:avLst/>
          </a:prstGeom>
        </p:spPr>
        <p:txBody>
          <a:bodyPr/>
          <a:lstStyle>
            <a:lvl1pPr>
              <a:lnSpc>
                <a:spcPct val="80000"/>
              </a:lnSpc>
              <a:defRPr b="1" i="0">
                <a:solidFill>
                  <a:schemeClr val="bg1"/>
                </a:solidFill>
                <a:effectLst>
                  <a:outerShdw blurRad="50800" dist="38100" dir="2700000" algn="tl" rotWithShape="0">
                    <a:srgbClr val="000000">
                      <a:alpha val="43000"/>
                    </a:srgbClr>
                  </a:outerShdw>
                </a:effectLst>
                <a:latin typeface="Times New Roman"/>
                <a:cs typeface="Times New Roman"/>
              </a:defRPr>
            </a:lvl1pPr>
          </a:lstStyle>
          <a:p>
            <a:r>
              <a:rPr lang="en-US" dirty="0"/>
              <a:t>Click to edit Master title style</a:t>
            </a:r>
          </a:p>
        </p:txBody>
      </p:sp>
      <p:sp>
        <p:nvSpPr>
          <p:cNvPr id="3" name="Content Placeholder 2"/>
          <p:cNvSpPr>
            <a:spLocks noGrp="1"/>
          </p:cNvSpPr>
          <p:nvPr>
            <p:ph idx="1"/>
          </p:nvPr>
        </p:nvSpPr>
        <p:spPr>
          <a:xfrm>
            <a:off x="2273262" y="1928629"/>
            <a:ext cx="6413538" cy="4197534"/>
          </a:xfrm>
          <a:prstGeom prst="rect">
            <a:avLst/>
          </a:prstGeom>
        </p:spPr>
        <p:txBody>
          <a:bodyPr/>
          <a:lstStyle>
            <a:lvl1pPr marL="0" indent="0">
              <a:spcBef>
                <a:spcPts val="0"/>
              </a:spcBef>
              <a:defRPr sz="2400">
                <a:solidFill>
                  <a:srgbClr val="FFFFFF"/>
                </a:solidFill>
                <a:effectLst>
                  <a:outerShdw blurRad="50800" dist="38100" dir="2700000" algn="tl" rotWithShape="0">
                    <a:srgbClr val="000000">
                      <a:alpha val="43000"/>
                    </a:srgbClr>
                  </a:outerShdw>
                </a:effectLst>
                <a:latin typeface="Times New Roman"/>
              </a:defRPr>
            </a:lvl1pPr>
            <a:lvl2pPr marL="0" indent="0">
              <a:spcBef>
                <a:spcPts val="0"/>
              </a:spcBef>
              <a:defRPr sz="2400">
                <a:solidFill>
                  <a:srgbClr val="FFFFFF"/>
                </a:solidFill>
                <a:effectLst>
                  <a:outerShdw blurRad="50800" dist="38100" dir="2700000" algn="tl" rotWithShape="0">
                    <a:srgbClr val="000000">
                      <a:alpha val="43000"/>
                    </a:srgbClr>
                  </a:outerShdw>
                </a:effectLst>
                <a:latin typeface="Times New Roman"/>
              </a:defRPr>
            </a:lvl2pPr>
            <a:lvl3pPr marL="0" indent="0">
              <a:spcBef>
                <a:spcPts val="0"/>
              </a:spcBef>
              <a:defRPr sz="2400">
                <a:solidFill>
                  <a:srgbClr val="FFFFFF"/>
                </a:solidFill>
                <a:effectLst>
                  <a:outerShdw blurRad="50800" dist="38100" dir="2700000" algn="tl" rotWithShape="0">
                    <a:srgbClr val="000000">
                      <a:alpha val="43000"/>
                    </a:srgbClr>
                  </a:outerShdw>
                </a:effectLst>
                <a:latin typeface="Times New Roman"/>
              </a:defRPr>
            </a:lvl3pPr>
            <a:lvl4pPr marL="0" indent="0">
              <a:spcBef>
                <a:spcPts val="0"/>
              </a:spcBef>
              <a:defRPr sz="2400">
                <a:solidFill>
                  <a:srgbClr val="FFFFFF"/>
                </a:solidFill>
                <a:effectLst>
                  <a:outerShdw blurRad="50800" dist="38100" dir="2700000" algn="tl" rotWithShape="0">
                    <a:srgbClr val="000000">
                      <a:alpha val="43000"/>
                    </a:srgbClr>
                  </a:outerShdw>
                </a:effectLst>
                <a:latin typeface="Times New Roman"/>
              </a:defRPr>
            </a:lvl4pPr>
            <a:lvl5pPr marL="0" indent="0">
              <a:spcBef>
                <a:spcPts val="0"/>
              </a:spcBef>
              <a:defRPr sz="2400">
                <a:solidFill>
                  <a:srgbClr val="FFFFFF"/>
                </a:solidFill>
                <a:effectLst>
                  <a:outerShdw blurRad="50800" dist="38100" dir="2700000" algn="tl" rotWithShape="0">
                    <a:srgbClr val="000000">
                      <a:alpha val="43000"/>
                    </a:srgbClr>
                  </a:outerShdw>
                </a:effectLst>
                <a:latin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774950" y="6356350"/>
            <a:ext cx="3244850" cy="365125"/>
          </a:xfrm>
        </p:spPr>
        <p:txBody>
          <a:bodyPr/>
          <a:lstStyle>
            <a:lvl1pPr defTabSz="914400" eaLnBrk="0" fontAlgn="base" hangingPunct="0">
              <a:spcBef>
                <a:spcPct val="0"/>
              </a:spcBef>
              <a:spcAft>
                <a:spcPct val="0"/>
              </a:spcAft>
              <a:defRPr/>
            </a:lvl1pPr>
          </a:lstStyle>
          <a:p>
            <a:pPr>
              <a:defRPr/>
            </a:pPr>
            <a:endParaRPr lang="en-US"/>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cs typeface="Arial" panose="020B0604020202020204" pitchFamily="34" charset="0"/>
              </a:defRPr>
            </a:lvl1pPr>
          </a:lstStyle>
          <a:p>
            <a:pPr>
              <a:defRPr/>
            </a:pPr>
            <a:fld id="{4EA93E77-89D1-4265-8D7A-1AC3E2CD9BF4}" type="slidenum">
              <a:rPr lang="en-US"/>
              <a:pPr>
                <a:defRPr/>
              </a:pPr>
              <a:t>‹#›</a:t>
            </a:fld>
            <a:endParaRPr lang="en-US" dirty="0"/>
          </a:p>
        </p:txBody>
      </p:sp>
    </p:spTree>
    <p:extLst>
      <p:ext uri="{BB962C8B-B14F-4D97-AF65-F5344CB8AC3E}">
        <p14:creationId xmlns:p14="http://schemas.microsoft.com/office/powerpoint/2010/main" val="29430004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10/27/17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9196" y="274638"/>
            <a:ext cx="6507604" cy="1450152"/>
          </a:xfrm>
          <a:prstGeom prst="rect">
            <a:avLst/>
          </a:prstGeom>
        </p:spPr>
        <p:txBody>
          <a:bodyPr/>
          <a:lstStyle>
            <a:lvl1pPr>
              <a:defRPr sz="4000" b="1">
                <a:solidFill>
                  <a:srgbClr val="FFFFFF"/>
                </a:solidFill>
                <a:latin typeface="Times New Roman"/>
              </a:defRPr>
            </a:lvl1pPr>
          </a:lstStyle>
          <a:p>
            <a:r>
              <a:rPr lang="en-US" dirty="0"/>
              <a:t>Click to edit Master title style</a:t>
            </a:r>
          </a:p>
        </p:txBody>
      </p:sp>
      <p:sp>
        <p:nvSpPr>
          <p:cNvPr id="3" name="Text Placeholder 2"/>
          <p:cNvSpPr>
            <a:spLocks noGrp="1"/>
          </p:cNvSpPr>
          <p:nvPr>
            <p:ph type="body" idx="1"/>
          </p:nvPr>
        </p:nvSpPr>
        <p:spPr>
          <a:xfrm>
            <a:off x="2179195" y="1854994"/>
            <a:ext cx="3072823" cy="639762"/>
          </a:xfrm>
          <a:prstGeom prst="rect">
            <a:avLst/>
          </a:prstGeom>
        </p:spPr>
        <p:txBody>
          <a:bodyPr anchor="b"/>
          <a:lstStyle>
            <a:lvl1pPr marL="0" indent="0">
              <a:buNone/>
              <a:defRPr sz="2400" b="1">
                <a:solidFill>
                  <a:srgbClr val="FFFFFF"/>
                </a:solidFill>
                <a:latin typeface="Times New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179196" y="2520959"/>
            <a:ext cx="3072823" cy="3578525"/>
          </a:xfrm>
          <a:prstGeom prst="rect">
            <a:avLst/>
          </a:prstGeom>
        </p:spPr>
        <p:txBody>
          <a:bodyPr/>
          <a:lstStyle>
            <a:lvl1pPr>
              <a:defRPr sz="2400">
                <a:solidFill>
                  <a:srgbClr val="FFFFFF"/>
                </a:solidFill>
                <a:latin typeface="Times New Roman"/>
              </a:defRPr>
            </a:lvl1pPr>
            <a:lvl2pPr>
              <a:defRPr sz="2000">
                <a:solidFill>
                  <a:srgbClr val="FFFFFF"/>
                </a:solidFill>
                <a:latin typeface="Times New Roman"/>
              </a:defRPr>
            </a:lvl2pPr>
            <a:lvl3pPr>
              <a:defRPr sz="1800">
                <a:solidFill>
                  <a:srgbClr val="FFFFFF"/>
                </a:solidFill>
                <a:latin typeface="Times New Roman"/>
              </a:defRPr>
            </a:lvl3pPr>
            <a:lvl4pPr>
              <a:defRPr sz="1600">
                <a:solidFill>
                  <a:srgbClr val="FFFFFF"/>
                </a:solidFill>
                <a:latin typeface="Times New Roman"/>
              </a:defRPr>
            </a:lvl4pPr>
            <a:lvl5pPr>
              <a:defRPr sz="1600">
                <a:solidFill>
                  <a:srgbClr val="FFFFFF"/>
                </a:solidFill>
                <a:latin typeface="Times New Roman"/>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88556" y="1854994"/>
            <a:ext cx="3198244" cy="639762"/>
          </a:xfrm>
          <a:prstGeom prst="rect">
            <a:avLst/>
          </a:prstGeom>
        </p:spPr>
        <p:txBody>
          <a:bodyPr anchor="b"/>
          <a:lstStyle>
            <a:lvl1pPr marL="0" indent="0">
              <a:buNone/>
              <a:defRPr sz="2400" b="1">
                <a:solidFill>
                  <a:srgbClr val="FFFFFF"/>
                </a:solidFill>
                <a:latin typeface="Times New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13"/>
          </p:nvPr>
        </p:nvSpPr>
        <p:spPr>
          <a:xfrm>
            <a:off x="5488556" y="2520959"/>
            <a:ext cx="3229599" cy="3578525"/>
          </a:xfrm>
          <a:prstGeom prst="rect">
            <a:avLst/>
          </a:prstGeom>
        </p:spPr>
        <p:txBody>
          <a:bodyPr/>
          <a:lstStyle>
            <a:lvl1pPr>
              <a:defRPr sz="2400">
                <a:solidFill>
                  <a:srgbClr val="FFFFFF"/>
                </a:solidFill>
                <a:latin typeface="Times New Roman"/>
              </a:defRPr>
            </a:lvl1pPr>
            <a:lvl2pPr>
              <a:defRPr sz="2000">
                <a:solidFill>
                  <a:srgbClr val="FFFFFF"/>
                </a:solidFill>
                <a:latin typeface="Times New Roman"/>
              </a:defRPr>
            </a:lvl2pPr>
            <a:lvl3pPr>
              <a:defRPr sz="1800">
                <a:solidFill>
                  <a:srgbClr val="FFFFFF"/>
                </a:solidFill>
                <a:latin typeface="Times New Roman"/>
              </a:defRPr>
            </a:lvl3pPr>
            <a:lvl4pPr>
              <a:defRPr sz="1600">
                <a:solidFill>
                  <a:srgbClr val="FFFFFF"/>
                </a:solidFill>
                <a:latin typeface="Times New Roman"/>
              </a:defRPr>
            </a:lvl4pPr>
            <a:lvl5pPr>
              <a:defRPr sz="1600">
                <a:solidFill>
                  <a:srgbClr val="FFFFFF"/>
                </a:solidFill>
                <a:latin typeface="Times New Roman"/>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p:cNvSpPr>
            <a:spLocks noGrp="1"/>
          </p:cNvSpPr>
          <p:nvPr>
            <p:ph type="sldNum" sz="quarter" idx="14"/>
          </p:nvPr>
        </p:nvSpPr>
        <p:spPr/>
        <p:txBody>
          <a:bodyPr/>
          <a:lstStyle>
            <a:lvl1pPr defTabSz="914400" eaLnBrk="0" fontAlgn="base" hangingPunct="0">
              <a:spcBef>
                <a:spcPct val="0"/>
              </a:spcBef>
              <a:spcAft>
                <a:spcPct val="0"/>
              </a:spcAft>
              <a:defRPr>
                <a:cs typeface="Arial" panose="020B0604020202020204" pitchFamily="34" charset="0"/>
              </a:defRPr>
            </a:lvl1pPr>
          </a:lstStyle>
          <a:p>
            <a:pPr>
              <a:defRPr/>
            </a:pPr>
            <a:fld id="{F89C2F70-4418-47B3-9957-97AF14E99A71}" type="slidenum">
              <a:rPr lang="en-US"/>
              <a:pPr>
                <a:defRPr/>
              </a:pPr>
              <a:t>‹#›</a:t>
            </a:fld>
            <a:endParaRPr lang="en-US" dirty="0"/>
          </a:p>
        </p:txBody>
      </p:sp>
      <p:sp>
        <p:nvSpPr>
          <p:cNvPr id="8" name="Footer Placeholder 4"/>
          <p:cNvSpPr>
            <a:spLocks noGrp="1"/>
          </p:cNvSpPr>
          <p:nvPr>
            <p:ph type="ftr" sz="quarter" idx="15"/>
          </p:nvPr>
        </p:nvSpPr>
        <p:spPr>
          <a:xfrm>
            <a:off x="2774950" y="6356350"/>
            <a:ext cx="3244850" cy="365125"/>
          </a:xfrm>
        </p:spPr>
        <p:txBody>
          <a:bodyPr/>
          <a:lstStyle>
            <a:lvl1pPr defTabSz="914400" eaLnBrk="0" fontAlgn="base" hangingPunct="0">
              <a:spcBef>
                <a:spcPct val="0"/>
              </a:spcBef>
              <a:spcAft>
                <a:spcPct val="0"/>
              </a:spcAft>
              <a:defRPr/>
            </a:lvl1pPr>
          </a:lstStyle>
          <a:p>
            <a:pPr>
              <a:defRPr/>
            </a:pPr>
            <a:endParaRPr lang="en-US"/>
          </a:p>
        </p:txBody>
      </p:sp>
    </p:spTree>
    <p:extLst>
      <p:ext uri="{BB962C8B-B14F-4D97-AF65-F5344CB8AC3E}">
        <p14:creationId xmlns:p14="http://schemas.microsoft.com/office/powerpoint/2010/main" val="386521150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10325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Times New Roman"/>
                <a:cs typeface="+mn-cs"/>
              </a:defRPr>
            </a:lvl1pPr>
          </a:lstStyle>
          <a:p>
            <a:pPr>
              <a:defRPr/>
            </a:pPr>
            <a:fld id="{E2123B64-7AA3-44F6-B678-861B4B6742F5}" type="datetime1">
              <a:rPr lang="en-US"/>
              <a:pPr>
                <a:defRPr/>
              </a:pPr>
              <a:t>10/27/17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cs typeface="Arial" panose="020B0604020202020204" pitchFamily="34" charset="0"/>
              </a:defRPr>
            </a:lvl1pPr>
          </a:lstStyle>
          <a:p>
            <a:pPr>
              <a:defRPr/>
            </a:pPr>
            <a:fld id="{324E7EEC-394B-4266-8620-1DC28DBCA9A2}" type="slidenum">
              <a:rPr lang="en-US"/>
              <a:pPr>
                <a:defRPr/>
              </a:pPr>
              <a:t>‹#›</a:t>
            </a:fld>
            <a:endParaRPr lang="en-US"/>
          </a:p>
        </p:txBody>
      </p:sp>
    </p:spTree>
    <p:extLst>
      <p:ext uri="{BB962C8B-B14F-4D97-AF65-F5344CB8AC3E}">
        <p14:creationId xmlns:p14="http://schemas.microsoft.com/office/powerpoint/2010/main" val="216353190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E236C5-9295-49A6-8E36-87902A50AFDF}" type="slidenum">
              <a:rPr lang="en-US" altLang="en-US"/>
              <a:pPr/>
              <a:t>‹#›</a:t>
            </a:fld>
            <a:endParaRPr lang="en-US" altLang="en-US"/>
          </a:p>
        </p:txBody>
      </p:sp>
    </p:spTree>
    <p:extLst>
      <p:ext uri="{BB962C8B-B14F-4D97-AF65-F5344CB8AC3E}">
        <p14:creationId xmlns:p14="http://schemas.microsoft.com/office/powerpoint/2010/main" val="1103042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0BEDE8-18C3-448A-8F1F-1C63DC6F4BE7}" type="slidenum">
              <a:rPr lang="en-US" altLang="en-US"/>
              <a:pPr/>
              <a:t>‹#›</a:t>
            </a:fld>
            <a:endParaRPr lang="en-US" altLang="en-US"/>
          </a:p>
        </p:txBody>
      </p:sp>
    </p:spTree>
    <p:extLst>
      <p:ext uri="{BB962C8B-B14F-4D97-AF65-F5344CB8AC3E}">
        <p14:creationId xmlns:p14="http://schemas.microsoft.com/office/powerpoint/2010/main" val="551797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A632196-3086-4266-8F3A-F370F9BB7E0C}" type="slidenum">
              <a:rPr lang="en-US" altLang="en-US"/>
              <a:pPr/>
              <a:t>‹#›</a:t>
            </a:fld>
            <a:endParaRPr lang="en-US" altLang="en-US"/>
          </a:p>
        </p:txBody>
      </p:sp>
    </p:spTree>
    <p:extLst>
      <p:ext uri="{BB962C8B-B14F-4D97-AF65-F5344CB8AC3E}">
        <p14:creationId xmlns:p14="http://schemas.microsoft.com/office/powerpoint/2010/main" val="615560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051CB10-0A5C-41B7-BA1D-A9B68F0F4F81}" type="slidenum">
              <a:rPr lang="en-US" altLang="en-US"/>
              <a:pPr/>
              <a:t>‹#›</a:t>
            </a:fld>
            <a:endParaRPr lang="en-US" altLang="en-US"/>
          </a:p>
        </p:txBody>
      </p:sp>
    </p:spTree>
    <p:extLst>
      <p:ext uri="{BB962C8B-B14F-4D97-AF65-F5344CB8AC3E}">
        <p14:creationId xmlns:p14="http://schemas.microsoft.com/office/powerpoint/2010/main" val="1523973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7C49BAB-5679-4D09-932F-C4950A019EB9}" type="slidenum">
              <a:rPr lang="en-US" altLang="en-US"/>
              <a:pPr/>
              <a:t>‹#›</a:t>
            </a:fld>
            <a:endParaRPr lang="en-US" altLang="en-US"/>
          </a:p>
        </p:txBody>
      </p:sp>
    </p:spTree>
    <p:extLst>
      <p:ext uri="{BB962C8B-B14F-4D97-AF65-F5344CB8AC3E}">
        <p14:creationId xmlns:p14="http://schemas.microsoft.com/office/powerpoint/2010/main" val="1120410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9CB061-056D-4263-A289-1DA376EEFDD8}" type="slidenum">
              <a:rPr lang="en-US" altLang="en-US"/>
              <a:pPr/>
              <a:t>‹#›</a:t>
            </a:fld>
            <a:endParaRPr lang="en-US" altLang="en-US"/>
          </a:p>
        </p:txBody>
      </p:sp>
    </p:spTree>
    <p:extLst>
      <p:ext uri="{BB962C8B-B14F-4D97-AF65-F5344CB8AC3E}">
        <p14:creationId xmlns:p14="http://schemas.microsoft.com/office/powerpoint/2010/main" val="2138311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B1993B0-A128-4CD8-B2CC-00472752280F}" type="slidenum">
              <a:rPr lang="en-US" altLang="en-US"/>
              <a:pPr/>
              <a:t>‹#›</a:t>
            </a:fld>
            <a:endParaRPr lang="en-US" altLang="en-US"/>
          </a:p>
        </p:txBody>
      </p:sp>
    </p:spTree>
    <p:extLst>
      <p:ext uri="{BB962C8B-B14F-4D97-AF65-F5344CB8AC3E}">
        <p14:creationId xmlns:p14="http://schemas.microsoft.com/office/powerpoint/2010/main" val="264764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10/27/17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3691E99-363F-498E-B7D9-65388C11C39C}" type="slidenum">
              <a:rPr lang="en-US" altLang="en-US"/>
              <a:pPr/>
              <a:t>‹#›</a:t>
            </a:fld>
            <a:endParaRPr lang="en-US" altLang="en-US"/>
          </a:p>
        </p:txBody>
      </p:sp>
    </p:spTree>
    <p:extLst>
      <p:ext uri="{BB962C8B-B14F-4D97-AF65-F5344CB8AC3E}">
        <p14:creationId xmlns:p14="http://schemas.microsoft.com/office/powerpoint/2010/main" val="2159970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89F9FF-7688-4E88-85F9-75399DB26180}" type="slidenum">
              <a:rPr lang="en-US" altLang="en-US"/>
              <a:pPr/>
              <a:t>‹#›</a:t>
            </a:fld>
            <a:endParaRPr lang="en-US" altLang="en-US"/>
          </a:p>
        </p:txBody>
      </p:sp>
    </p:spTree>
    <p:extLst>
      <p:ext uri="{BB962C8B-B14F-4D97-AF65-F5344CB8AC3E}">
        <p14:creationId xmlns:p14="http://schemas.microsoft.com/office/powerpoint/2010/main" val="726540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ABF0B23-4320-467E-9B61-21D9728E50DF}" type="slidenum">
              <a:rPr lang="en-US" altLang="en-US"/>
              <a:pPr/>
              <a:t>‹#›</a:t>
            </a:fld>
            <a:endParaRPr lang="en-US" altLang="en-US"/>
          </a:p>
        </p:txBody>
      </p:sp>
    </p:spTree>
    <p:extLst>
      <p:ext uri="{BB962C8B-B14F-4D97-AF65-F5344CB8AC3E}">
        <p14:creationId xmlns:p14="http://schemas.microsoft.com/office/powerpoint/2010/main" val="939979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8FC769-AF8A-4E9B-85D4-C65D545EB131}" type="slidenum">
              <a:rPr lang="en-US" altLang="en-US"/>
              <a:pPr/>
              <a:t>‹#›</a:t>
            </a:fld>
            <a:endParaRPr lang="en-US" altLang="en-US"/>
          </a:p>
        </p:txBody>
      </p:sp>
    </p:spTree>
    <p:extLst>
      <p:ext uri="{BB962C8B-B14F-4D97-AF65-F5344CB8AC3E}">
        <p14:creationId xmlns:p14="http://schemas.microsoft.com/office/powerpoint/2010/main" val="3514099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panose="020B0604020202020204" pitchFamily="34" charset="0"/>
              </a:defRPr>
            </a:lvl1pPr>
          </a:lstStyle>
          <a:p>
            <a:pPr>
              <a:defRPr/>
            </a:pPr>
            <a:r>
              <a:rPr lang="en-US"/>
              <a:t>JAW/30880-001/506805v1.PPT</a:t>
            </a:r>
          </a:p>
        </p:txBody>
      </p:sp>
      <p:sp>
        <p:nvSpPr>
          <p:cNvPr id="6" name="Slide Number Placeholder 5"/>
          <p:cNvSpPr>
            <a:spLocks noGrp="1"/>
          </p:cNvSpPr>
          <p:nvPr>
            <p:ph type="sldNum" sz="quarter" idx="12"/>
          </p:nvPr>
        </p:nvSpPr>
        <p:spPr/>
        <p:txBody>
          <a:bodyPr/>
          <a:lstStyle>
            <a:lvl1pPr eaLnBrk="1" hangingPunct="1">
              <a:defRPr/>
            </a:lvl1pPr>
          </a:lstStyle>
          <a:p>
            <a:fld id="{903F78DC-7905-4D59-9603-23F36D935D6D}" type="slidenum">
              <a:rPr lang="en-US" altLang="en-US"/>
              <a:pPr/>
              <a:t>‹#›</a:t>
            </a:fld>
            <a:endParaRPr lang="en-US" altLang="en-US"/>
          </a:p>
        </p:txBody>
      </p:sp>
    </p:spTree>
    <p:extLst>
      <p:ext uri="{BB962C8B-B14F-4D97-AF65-F5344CB8AC3E}">
        <p14:creationId xmlns:p14="http://schemas.microsoft.com/office/powerpoint/2010/main" val="1164223768"/>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panose="020B0604020202020204" pitchFamily="34" charset="0"/>
              </a:defRPr>
            </a:lvl1pPr>
          </a:lstStyle>
          <a:p>
            <a:pPr>
              <a:defRPr/>
            </a:pPr>
            <a:r>
              <a:rPr lang="en-US"/>
              <a:t>JAW/30880-001/506805v1.PPT</a:t>
            </a:r>
          </a:p>
        </p:txBody>
      </p:sp>
      <p:sp>
        <p:nvSpPr>
          <p:cNvPr id="6" name="Slide Number Placeholder 5"/>
          <p:cNvSpPr>
            <a:spLocks noGrp="1"/>
          </p:cNvSpPr>
          <p:nvPr>
            <p:ph type="sldNum" sz="quarter" idx="12"/>
          </p:nvPr>
        </p:nvSpPr>
        <p:spPr/>
        <p:txBody>
          <a:bodyPr/>
          <a:lstStyle>
            <a:lvl1pPr eaLnBrk="1" hangingPunct="1">
              <a:defRPr/>
            </a:lvl1pPr>
          </a:lstStyle>
          <a:p>
            <a:fld id="{3C3F5E21-8A0C-4CCE-BA03-E5CF43E1EECF}" type="slidenum">
              <a:rPr lang="en-US" altLang="en-US"/>
              <a:pPr/>
              <a:t>‹#›</a:t>
            </a:fld>
            <a:endParaRPr lang="en-US" altLang="en-US"/>
          </a:p>
        </p:txBody>
      </p:sp>
    </p:spTree>
    <p:extLst>
      <p:ext uri="{BB962C8B-B14F-4D97-AF65-F5344CB8AC3E}">
        <p14:creationId xmlns:p14="http://schemas.microsoft.com/office/powerpoint/2010/main" val="2860321531"/>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panose="020B0604020202020204" pitchFamily="34" charset="0"/>
              </a:defRPr>
            </a:lvl1pPr>
          </a:lstStyle>
          <a:p>
            <a:pPr>
              <a:defRPr/>
            </a:pPr>
            <a:r>
              <a:rPr lang="en-US"/>
              <a:t>JAW/30880-001/506805v1.PPT</a:t>
            </a:r>
          </a:p>
        </p:txBody>
      </p:sp>
      <p:sp>
        <p:nvSpPr>
          <p:cNvPr id="6" name="Slide Number Placeholder 5"/>
          <p:cNvSpPr>
            <a:spLocks noGrp="1"/>
          </p:cNvSpPr>
          <p:nvPr>
            <p:ph type="sldNum" sz="quarter" idx="12"/>
          </p:nvPr>
        </p:nvSpPr>
        <p:spPr/>
        <p:txBody>
          <a:bodyPr/>
          <a:lstStyle>
            <a:lvl1pPr eaLnBrk="1" hangingPunct="1">
              <a:defRPr/>
            </a:lvl1pPr>
          </a:lstStyle>
          <a:p>
            <a:fld id="{602CA27F-3F3F-45DE-B278-5A2054F06B6D}" type="slidenum">
              <a:rPr lang="en-US" altLang="en-US"/>
              <a:pPr/>
              <a:t>‹#›</a:t>
            </a:fld>
            <a:endParaRPr lang="en-US" altLang="en-US"/>
          </a:p>
        </p:txBody>
      </p:sp>
    </p:spTree>
    <p:extLst>
      <p:ext uri="{BB962C8B-B14F-4D97-AF65-F5344CB8AC3E}">
        <p14:creationId xmlns:p14="http://schemas.microsoft.com/office/powerpoint/2010/main" val="4133547477"/>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1" hangingPunct="1">
              <a:defRPr>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cs typeface="Arial" panose="020B0604020202020204" pitchFamily="34" charset="0"/>
              </a:defRPr>
            </a:lvl1pPr>
          </a:lstStyle>
          <a:p>
            <a:pPr>
              <a:defRPr/>
            </a:pPr>
            <a:r>
              <a:rPr lang="en-US"/>
              <a:t>JAW/30880-001/506805v1.PPT</a:t>
            </a:r>
          </a:p>
        </p:txBody>
      </p:sp>
      <p:sp>
        <p:nvSpPr>
          <p:cNvPr id="7" name="Slide Number Placeholder 5"/>
          <p:cNvSpPr>
            <a:spLocks noGrp="1"/>
          </p:cNvSpPr>
          <p:nvPr>
            <p:ph type="sldNum" sz="quarter" idx="12"/>
          </p:nvPr>
        </p:nvSpPr>
        <p:spPr/>
        <p:txBody>
          <a:bodyPr/>
          <a:lstStyle>
            <a:lvl1pPr eaLnBrk="1" hangingPunct="1">
              <a:defRPr/>
            </a:lvl1pPr>
          </a:lstStyle>
          <a:p>
            <a:fld id="{9EF8C190-ED35-4369-BE8E-6C0F29A865ED}" type="slidenum">
              <a:rPr lang="en-US" altLang="en-US"/>
              <a:pPr/>
              <a:t>‹#›</a:t>
            </a:fld>
            <a:endParaRPr lang="en-US" altLang="en-US"/>
          </a:p>
        </p:txBody>
      </p:sp>
    </p:spTree>
    <p:extLst>
      <p:ext uri="{BB962C8B-B14F-4D97-AF65-F5344CB8AC3E}">
        <p14:creationId xmlns:p14="http://schemas.microsoft.com/office/powerpoint/2010/main" val="1038701443"/>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1" hangingPunct="1">
              <a:defRPr>
                <a:cs typeface="Arial" panose="020B0604020202020204" pitchFamily="34" charset="0"/>
              </a:defRPr>
            </a:lvl1pPr>
          </a:lstStyle>
          <a:p>
            <a:pPr>
              <a:defRPr/>
            </a:pPr>
            <a:endParaRPr lang="en-US"/>
          </a:p>
        </p:txBody>
      </p:sp>
      <p:sp>
        <p:nvSpPr>
          <p:cNvPr id="8" name="Footer Placeholder 4"/>
          <p:cNvSpPr>
            <a:spLocks noGrp="1"/>
          </p:cNvSpPr>
          <p:nvPr>
            <p:ph type="ftr" sz="quarter" idx="11"/>
          </p:nvPr>
        </p:nvSpPr>
        <p:spPr/>
        <p:txBody>
          <a:bodyPr/>
          <a:lstStyle>
            <a:lvl1pPr eaLnBrk="1" hangingPunct="1">
              <a:defRPr>
                <a:cs typeface="Arial" panose="020B0604020202020204" pitchFamily="34" charset="0"/>
              </a:defRPr>
            </a:lvl1pPr>
          </a:lstStyle>
          <a:p>
            <a:pPr>
              <a:defRPr/>
            </a:pPr>
            <a:r>
              <a:rPr lang="en-US"/>
              <a:t>JAW/30880-001/506805v1.PPT</a:t>
            </a:r>
          </a:p>
        </p:txBody>
      </p:sp>
      <p:sp>
        <p:nvSpPr>
          <p:cNvPr id="9" name="Slide Number Placeholder 5"/>
          <p:cNvSpPr>
            <a:spLocks noGrp="1"/>
          </p:cNvSpPr>
          <p:nvPr>
            <p:ph type="sldNum" sz="quarter" idx="12"/>
          </p:nvPr>
        </p:nvSpPr>
        <p:spPr/>
        <p:txBody>
          <a:bodyPr/>
          <a:lstStyle>
            <a:lvl1pPr eaLnBrk="1" hangingPunct="1">
              <a:defRPr/>
            </a:lvl1pPr>
          </a:lstStyle>
          <a:p>
            <a:fld id="{8D2CB9B6-4DB2-41D6-9432-994670D1E78A}" type="slidenum">
              <a:rPr lang="en-US" altLang="en-US"/>
              <a:pPr/>
              <a:t>‹#›</a:t>
            </a:fld>
            <a:endParaRPr lang="en-US" altLang="en-US"/>
          </a:p>
        </p:txBody>
      </p:sp>
    </p:spTree>
    <p:extLst>
      <p:ext uri="{BB962C8B-B14F-4D97-AF65-F5344CB8AC3E}">
        <p14:creationId xmlns:p14="http://schemas.microsoft.com/office/powerpoint/2010/main" val="679095874"/>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1" hangingPunct="1">
              <a:defRPr>
                <a:cs typeface="Arial" panose="020B0604020202020204" pitchFamily="34" charset="0"/>
              </a:defRPr>
            </a:lvl1pPr>
          </a:lstStyle>
          <a:p>
            <a:pPr>
              <a:defRPr/>
            </a:pPr>
            <a:endParaRPr lang="en-US"/>
          </a:p>
        </p:txBody>
      </p:sp>
      <p:sp>
        <p:nvSpPr>
          <p:cNvPr id="4" name="Footer Placeholder 4"/>
          <p:cNvSpPr>
            <a:spLocks noGrp="1"/>
          </p:cNvSpPr>
          <p:nvPr>
            <p:ph type="ftr" sz="quarter" idx="11"/>
          </p:nvPr>
        </p:nvSpPr>
        <p:spPr/>
        <p:txBody>
          <a:bodyPr/>
          <a:lstStyle>
            <a:lvl1pPr eaLnBrk="1" hangingPunct="1">
              <a:defRPr>
                <a:cs typeface="Arial" panose="020B0604020202020204" pitchFamily="34" charset="0"/>
              </a:defRPr>
            </a:lvl1pPr>
          </a:lstStyle>
          <a:p>
            <a:pPr>
              <a:defRPr/>
            </a:pPr>
            <a:r>
              <a:rPr lang="en-US"/>
              <a:t>JAW/30880-001/506805v1.PPT</a:t>
            </a:r>
          </a:p>
        </p:txBody>
      </p:sp>
      <p:sp>
        <p:nvSpPr>
          <p:cNvPr id="5" name="Slide Number Placeholder 5"/>
          <p:cNvSpPr>
            <a:spLocks noGrp="1"/>
          </p:cNvSpPr>
          <p:nvPr>
            <p:ph type="sldNum" sz="quarter" idx="12"/>
          </p:nvPr>
        </p:nvSpPr>
        <p:spPr/>
        <p:txBody>
          <a:bodyPr/>
          <a:lstStyle>
            <a:lvl1pPr eaLnBrk="1" hangingPunct="1">
              <a:defRPr/>
            </a:lvl1pPr>
          </a:lstStyle>
          <a:p>
            <a:fld id="{4B25E113-BD06-4DC6-865A-E99ED4698081}" type="slidenum">
              <a:rPr lang="en-US" altLang="en-US"/>
              <a:pPr/>
              <a:t>‹#›</a:t>
            </a:fld>
            <a:endParaRPr lang="en-US" altLang="en-US"/>
          </a:p>
        </p:txBody>
      </p:sp>
    </p:spTree>
    <p:extLst>
      <p:ext uri="{BB962C8B-B14F-4D97-AF65-F5344CB8AC3E}">
        <p14:creationId xmlns:p14="http://schemas.microsoft.com/office/powerpoint/2010/main" val="418577206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10/27/17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hangingPunct="1">
              <a:defRPr>
                <a:cs typeface="Arial" panose="020B0604020202020204" pitchFamily="34" charset="0"/>
              </a:defRPr>
            </a:lvl1pPr>
          </a:lstStyle>
          <a:p>
            <a:pPr>
              <a:defRPr/>
            </a:pPr>
            <a:endParaRPr lang="en-US"/>
          </a:p>
        </p:txBody>
      </p:sp>
      <p:sp>
        <p:nvSpPr>
          <p:cNvPr id="3" name="Footer Placeholder 4"/>
          <p:cNvSpPr>
            <a:spLocks noGrp="1"/>
          </p:cNvSpPr>
          <p:nvPr>
            <p:ph type="ftr" sz="quarter" idx="11"/>
          </p:nvPr>
        </p:nvSpPr>
        <p:spPr/>
        <p:txBody>
          <a:bodyPr/>
          <a:lstStyle>
            <a:lvl1pPr eaLnBrk="1" hangingPunct="1">
              <a:defRPr>
                <a:cs typeface="Arial" panose="020B0604020202020204" pitchFamily="34" charset="0"/>
              </a:defRPr>
            </a:lvl1pPr>
          </a:lstStyle>
          <a:p>
            <a:pPr>
              <a:defRPr/>
            </a:pPr>
            <a:r>
              <a:rPr lang="en-US"/>
              <a:t>JAW/30880-001/506805v1.PPT</a:t>
            </a:r>
          </a:p>
        </p:txBody>
      </p:sp>
      <p:sp>
        <p:nvSpPr>
          <p:cNvPr id="4" name="Slide Number Placeholder 5"/>
          <p:cNvSpPr>
            <a:spLocks noGrp="1"/>
          </p:cNvSpPr>
          <p:nvPr>
            <p:ph type="sldNum" sz="quarter" idx="12"/>
          </p:nvPr>
        </p:nvSpPr>
        <p:spPr/>
        <p:txBody>
          <a:bodyPr/>
          <a:lstStyle>
            <a:lvl1pPr eaLnBrk="1" hangingPunct="1">
              <a:defRPr/>
            </a:lvl1pPr>
          </a:lstStyle>
          <a:p>
            <a:fld id="{FF156108-DAFB-4D34-8942-F8D7FEF44458}" type="slidenum">
              <a:rPr lang="en-US" altLang="en-US"/>
              <a:pPr/>
              <a:t>‹#›</a:t>
            </a:fld>
            <a:endParaRPr lang="en-US" altLang="en-US"/>
          </a:p>
        </p:txBody>
      </p:sp>
    </p:spTree>
    <p:extLst>
      <p:ext uri="{BB962C8B-B14F-4D97-AF65-F5344CB8AC3E}">
        <p14:creationId xmlns:p14="http://schemas.microsoft.com/office/powerpoint/2010/main" val="1390517882"/>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1" hangingPunct="1">
              <a:defRPr>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cs typeface="Arial" panose="020B0604020202020204" pitchFamily="34" charset="0"/>
              </a:defRPr>
            </a:lvl1pPr>
          </a:lstStyle>
          <a:p>
            <a:pPr>
              <a:defRPr/>
            </a:pPr>
            <a:r>
              <a:rPr lang="en-US"/>
              <a:t>JAW/30880-001/506805v1.PPT</a:t>
            </a:r>
          </a:p>
        </p:txBody>
      </p:sp>
      <p:sp>
        <p:nvSpPr>
          <p:cNvPr id="7" name="Slide Number Placeholder 5"/>
          <p:cNvSpPr>
            <a:spLocks noGrp="1"/>
          </p:cNvSpPr>
          <p:nvPr>
            <p:ph type="sldNum" sz="quarter" idx="12"/>
          </p:nvPr>
        </p:nvSpPr>
        <p:spPr/>
        <p:txBody>
          <a:bodyPr/>
          <a:lstStyle>
            <a:lvl1pPr eaLnBrk="1" hangingPunct="1">
              <a:defRPr/>
            </a:lvl1pPr>
          </a:lstStyle>
          <a:p>
            <a:fld id="{6874153B-A4A0-4C09-9E4C-50C1E83F5996}" type="slidenum">
              <a:rPr lang="en-US" altLang="en-US"/>
              <a:pPr/>
              <a:t>‹#›</a:t>
            </a:fld>
            <a:endParaRPr lang="en-US" altLang="en-US"/>
          </a:p>
        </p:txBody>
      </p:sp>
    </p:spTree>
    <p:extLst>
      <p:ext uri="{BB962C8B-B14F-4D97-AF65-F5344CB8AC3E}">
        <p14:creationId xmlns:p14="http://schemas.microsoft.com/office/powerpoint/2010/main" val="2298972202"/>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1" hangingPunct="1">
              <a:defRPr>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cs typeface="Arial" panose="020B0604020202020204" pitchFamily="34" charset="0"/>
              </a:defRPr>
            </a:lvl1pPr>
          </a:lstStyle>
          <a:p>
            <a:pPr>
              <a:defRPr/>
            </a:pPr>
            <a:r>
              <a:rPr lang="en-US"/>
              <a:t>JAW/30880-001/506805v1.PPT</a:t>
            </a:r>
          </a:p>
        </p:txBody>
      </p:sp>
      <p:sp>
        <p:nvSpPr>
          <p:cNvPr id="7" name="Slide Number Placeholder 5"/>
          <p:cNvSpPr>
            <a:spLocks noGrp="1"/>
          </p:cNvSpPr>
          <p:nvPr>
            <p:ph type="sldNum" sz="quarter" idx="12"/>
          </p:nvPr>
        </p:nvSpPr>
        <p:spPr/>
        <p:txBody>
          <a:bodyPr/>
          <a:lstStyle>
            <a:lvl1pPr eaLnBrk="1" hangingPunct="1">
              <a:defRPr/>
            </a:lvl1pPr>
          </a:lstStyle>
          <a:p>
            <a:fld id="{D52B4431-9566-4DC3-A49B-262933310747}" type="slidenum">
              <a:rPr lang="en-US" altLang="en-US"/>
              <a:pPr/>
              <a:t>‹#›</a:t>
            </a:fld>
            <a:endParaRPr lang="en-US" altLang="en-US"/>
          </a:p>
        </p:txBody>
      </p:sp>
    </p:spTree>
    <p:extLst>
      <p:ext uri="{BB962C8B-B14F-4D97-AF65-F5344CB8AC3E}">
        <p14:creationId xmlns:p14="http://schemas.microsoft.com/office/powerpoint/2010/main" val="1406541643"/>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panose="020B0604020202020204" pitchFamily="34" charset="0"/>
              </a:defRPr>
            </a:lvl1pPr>
          </a:lstStyle>
          <a:p>
            <a:pPr>
              <a:defRPr/>
            </a:pPr>
            <a:r>
              <a:rPr lang="en-US"/>
              <a:t>JAW/30880-001/506805v1.PPT</a:t>
            </a:r>
          </a:p>
        </p:txBody>
      </p:sp>
      <p:sp>
        <p:nvSpPr>
          <p:cNvPr id="6" name="Slide Number Placeholder 5"/>
          <p:cNvSpPr>
            <a:spLocks noGrp="1"/>
          </p:cNvSpPr>
          <p:nvPr>
            <p:ph type="sldNum" sz="quarter" idx="12"/>
          </p:nvPr>
        </p:nvSpPr>
        <p:spPr/>
        <p:txBody>
          <a:bodyPr/>
          <a:lstStyle>
            <a:lvl1pPr eaLnBrk="1" hangingPunct="1">
              <a:defRPr/>
            </a:lvl1pPr>
          </a:lstStyle>
          <a:p>
            <a:fld id="{E1E5CBB5-0078-4778-9622-FD8CECE3C0EA}" type="slidenum">
              <a:rPr lang="en-US" altLang="en-US"/>
              <a:pPr/>
              <a:t>‹#›</a:t>
            </a:fld>
            <a:endParaRPr lang="en-US" altLang="en-US"/>
          </a:p>
        </p:txBody>
      </p:sp>
    </p:spTree>
    <p:extLst>
      <p:ext uri="{BB962C8B-B14F-4D97-AF65-F5344CB8AC3E}">
        <p14:creationId xmlns:p14="http://schemas.microsoft.com/office/powerpoint/2010/main" val="4088633638"/>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cs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cs typeface="Arial" panose="020B0604020202020204" pitchFamily="34" charset="0"/>
              </a:defRPr>
            </a:lvl1pPr>
          </a:lstStyle>
          <a:p>
            <a:pPr>
              <a:defRPr/>
            </a:pPr>
            <a:r>
              <a:rPr lang="en-US"/>
              <a:t>JAW/30880-001/506805v1.PPT</a:t>
            </a:r>
          </a:p>
        </p:txBody>
      </p:sp>
      <p:sp>
        <p:nvSpPr>
          <p:cNvPr id="6" name="Slide Number Placeholder 5"/>
          <p:cNvSpPr>
            <a:spLocks noGrp="1"/>
          </p:cNvSpPr>
          <p:nvPr>
            <p:ph type="sldNum" sz="quarter" idx="12"/>
          </p:nvPr>
        </p:nvSpPr>
        <p:spPr/>
        <p:txBody>
          <a:bodyPr/>
          <a:lstStyle>
            <a:lvl1pPr eaLnBrk="1" hangingPunct="1">
              <a:defRPr/>
            </a:lvl1pPr>
          </a:lstStyle>
          <a:p>
            <a:fld id="{4D444BDC-555E-477C-B428-F4B7EA49CB5E}" type="slidenum">
              <a:rPr lang="en-US" altLang="en-US"/>
              <a:pPr/>
              <a:t>‹#›</a:t>
            </a:fld>
            <a:endParaRPr lang="en-US" altLang="en-US"/>
          </a:p>
        </p:txBody>
      </p:sp>
    </p:spTree>
    <p:extLst>
      <p:ext uri="{BB962C8B-B14F-4D97-AF65-F5344CB8AC3E}">
        <p14:creationId xmlns:p14="http://schemas.microsoft.com/office/powerpoint/2010/main" val="3434368155"/>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21034"/>
        </a:solidFill>
        <a:effectLst/>
      </p:bgPr>
    </p:bg>
    <p:spTree>
      <p:nvGrpSpPr>
        <p:cNvPr id="1" name=""/>
        <p:cNvGrpSpPr/>
        <p:nvPr/>
      </p:nvGrpSpPr>
      <p:grpSpPr>
        <a:xfrm>
          <a:off x="0" y="0"/>
          <a:ext cx="0" cy="0"/>
          <a:chOff x="0" y="0"/>
          <a:chExt cx="0" cy="0"/>
        </a:xfrm>
      </p:grpSpPr>
      <p:pic>
        <p:nvPicPr>
          <p:cNvPr id="4" name="Picture 4" descr="NFHS-Small-Logo-color-T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863" y="728663"/>
            <a:ext cx="6731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5110163" y="6273800"/>
            <a:ext cx="4033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2000">
                <a:solidFill>
                  <a:srgbClr val="FFFFFF"/>
                </a:solidFill>
              </a:rPr>
              <a:t>Take Part. </a:t>
            </a:r>
            <a:r>
              <a:rPr lang="en-US" altLang="en-US" sz="2000">
                <a:solidFill>
                  <a:srgbClr val="F791A4"/>
                </a:solidFill>
              </a:rPr>
              <a:t>Get Set For Life.™</a:t>
            </a:r>
          </a:p>
        </p:txBody>
      </p:sp>
      <p:sp>
        <p:nvSpPr>
          <p:cNvPr id="6" name="Line 6"/>
          <p:cNvSpPr>
            <a:spLocks noChangeShapeType="1"/>
          </p:cNvSpPr>
          <p:nvPr/>
        </p:nvSpPr>
        <p:spPr bwMode="auto">
          <a:xfrm>
            <a:off x="5072063" y="6362700"/>
            <a:ext cx="0" cy="4953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endParaRPr>
          </a:p>
        </p:txBody>
      </p:sp>
      <p:sp>
        <p:nvSpPr>
          <p:cNvPr id="7" name="Text Box 7"/>
          <p:cNvSpPr txBox="1">
            <a:spLocks noChangeArrowheads="1"/>
          </p:cNvSpPr>
          <p:nvPr/>
        </p:nvSpPr>
        <p:spPr bwMode="auto">
          <a:xfrm>
            <a:off x="2006600" y="138113"/>
            <a:ext cx="50927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5000"/>
              </a:lnSpc>
              <a:spcBef>
                <a:spcPct val="20000"/>
              </a:spcBef>
              <a:buClr>
                <a:srgbClr val="003798"/>
              </a:buClr>
              <a:buFont typeface="Wingdings" panose="05000000000000000000" pitchFamily="2" charset="2"/>
              <a:buNone/>
              <a:defRPr/>
            </a:pPr>
            <a:r>
              <a:rPr lang="en-US" altLang="en-US" sz="1400">
                <a:solidFill>
                  <a:srgbClr val="FFFFFF"/>
                </a:solidFill>
              </a:rPr>
              <a:t>National Federation of State</a:t>
            </a:r>
          </a:p>
          <a:p>
            <a:pPr algn="ctr">
              <a:lnSpc>
                <a:spcPct val="75000"/>
              </a:lnSpc>
              <a:spcBef>
                <a:spcPct val="20000"/>
              </a:spcBef>
              <a:buClr>
                <a:srgbClr val="003798"/>
              </a:buClr>
              <a:buFont typeface="Wingdings" panose="05000000000000000000" pitchFamily="2" charset="2"/>
              <a:buNone/>
              <a:defRPr/>
            </a:pPr>
            <a:r>
              <a:rPr lang="en-US" altLang="en-US" sz="1400">
                <a:solidFill>
                  <a:srgbClr val="FFFFFF"/>
                </a:solidFill>
              </a:rPr>
              <a:t>High School Associations</a:t>
            </a:r>
          </a:p>
        </p:txBody>
      </p:sp>
      <p:sp>
        <p:nvSpPr>
          <p:cNvPr id="5122" name="Rectangle 2"/>
          <p:cNvSpPr>
            <a:spLocks noGrp="1" noChangeArrowheads="1"/>
          </p:cNvSpPr>
          <p:nvPr>
            <p:ph type="ctrTitle"/>
          </p:nvPr>
        </p:nvSpPr>
        <p:spPr>
          <a:xfrm>
            <a:off x="228600" y="1863725"/>
            <a:ext cx="8653463" cy="179387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228600" y="3657600"/>
            <a:ext cx="8645525" cy="2344738"/>
          </a:xfrm>
        </p:spPr>
        <p:txBody>
          <a:bodyPr/>
          <a:lstStyle>
            <a:lvl1pPr marL="0" indent="0" algn="ctr">
              <a:buFont typeface="Wingdings" pitchFamily="2" charset="2"/>
              <a:buNone/>
              <a:defRPr sz="3000">
                <a:solidFill>
                  <a:srgbClr val="F791A4"/>
                </a:solidFill>
              </a:defRPr>
            </a:lvl1pPr>
          </a:lstStyle>
          <a:p>
            <a:r>
              <a:rPr lang="en-US"/>
              <a:t>Click to edit Master subtitle style</a:t>
            </a:r>
          </a:p>
        </p:txBody>
      </p:sp>
    </p:spTree>
    <p:extLst>
      <p:ext uri="{BB962C8B-B14F-4D97-AF65-F5344CB8AC3E}">
        <p14:creationId xmlns:p14="http://schemas.microsoft.com/office/powerpoint/2010/main" val="28980181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r>
              <a:rPr lang="en-US" altLang="en-US"/>
              <a:t>| </a:t>
            </a:r>
            <a:fld id="{D6EFE856-8FD9-4572-80D6-963322CE492C}" type="slidenum">
              <a:rPr lang="en-US" altLang="en-US"/>
              <a:pPr/>
              <a:t>‹#›</a:t>
            </a:fld>
            <a:r>
              <a:rPr lang="en-US" altLang="en-US"/>
              <a:t> |</a:t>
            </a:r>
          </a:p>
        </p:txBody>
      </p:sp>
    </p:spTree>
    <p:extLst>
      <p:ext uri="{BB962C8B-B14F-4D97-AF65-F5344CB8AC3E}">
        <p14:creationId xmlns:p14="http://schemas.microsoft.com/office/powerpoint/2010/main" val="2465152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r>
              <a:rPr lang="en-US" altLang="en-US"/>
              <a:t>| </a:t>
            </a:r>
            <a:fld id="{77E32502-A4DE-4F6B-94D3-CC3097A7B3CD}" type="slidenum">
              <a:rPr lang="en-US" altLang="en-US"/>
              <a:pPr/>
              <a:t>‹#›</a:t>
            </a:fld>
            <a:r>
              <a:rPr lang="en-US" altLang="en-US"/>
              <a:t> |</a:t>
            </a:r>
          </a:p>
        </p:txBody>
      </p:sp>
    </p:spTree>
    <p:extLst>
      <p:ext uri="{BB962C8B-B14F-4D97-AF65-F5344CB8AC3E}">
        <p14:creationId xmlns:p14="http://schemas.microsoft.com/office/powerpoint/2010/main" val="3086933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9825" y="1431925"/>
            <a:ext cx="3790950"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3175" y="1431925"/>
            <a:ext cx="3792538"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r>
              <a:rPr lang="en-US" altLang="en-US"/>
              <a:t>| </a:t>
            </a:r>
            <a:fld id="{133ECC84-7B36-472D-BBAC-1355E6A63FB8}" type="slidenum">
              <a:rPr lang="en-US" altLang="en-US"/>
              <a:pPr/>
              <a:t>‹#›</a:t>
            </a:fld>
            <a:r>
              <a:rPr lang="en-US" altLang="en-US"/>
              <a:t> |</a:t>
            </a:r>
          </a:p>
        </p:txBody>
      </p:sp>
    </p:spTree>
    <p:extLst>
      <p:ext uri="{BB962C8B-B14F-4D97-AF65-F5344CB8AC3E}">
        <p14:creationId xmlns:p14="http://schemas.microsoft.com/office/powerpoint/2010/main" val="21973083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r>
              <a:rPr lang="en-US" altLang="en-US"/>
              <a:t>| </a:t>
            </a:r>
            <a:fld id="{6A166227-E4BA-4C63-88A5-7EA656790201}" type="slidenum">
              <a:rPr lang="en-US" altLang="en-US"/>
              <a:pPr/>
              <a:t>‹#›</a:t>
            </a:fld>
            <a:r>
              <a:rPr lang="en-US" altLang="en-US"/>
              <a:t> |</a:t>
            </a:r>
          </a:p>
        </p:txBody>
      </p:sp>
    </p:spTree>
    <p:extLst>
      <p:ext uri="{BB962C8B-B14F-4D97-AF65-F5344CB8AC3E}">
        <p14:creationId xmlns:p14="http://schemas.microsoft.com/office/powerpoint/2010/main" val="33433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10/27/17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r>
              <a:rPr lang="en-US" altLang="en-US"/>
              <a:t>| </a:t>
            </a:r>
            <a:fld id="{900AF962-EE21-4752-B944-E5BAA19C69E2}" type="slidenum">
              <a:rPr lang="en-US" altLang="en-US"/>
              <a:pPr/>
              <a:t>‹#›</a:t>
            </a:fld>
            <a:r>
              <a:rPr lang="en-US" altLang="en-US"/>
              <a:t> |</a:t>
            </a:r>
          </a:p>
        </p:txBody>
      </p:sp>
    </p:spTree>
    <p:extLst>
      <p:ext uri="{BB962C8B-B14F-4D97-AF65-F5344CB8AC3E}">
        <p14:creationId xmlns:p14="http://schemas.microsoft.com/office/powerpoint/2010/main" val="1986592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r>
              <a:rPr lang="en-US" altLang="en-US"/>
              <a:t>| </a:t>
            </a:r>
            <a:fld id="{EA0C2F35-A693-4378-AF5C-BF77DB955931}" type="slidenum">
              <a:rPr lang="en-US" altLang="en-US"/>
              <a:pPr/>
              <a:t>‹#›</a:t>
            </a:fld>
            <a:r>
              <a:rPr lang="en-US" altLang="en-US"/>
              <a:t> |</a:t>
            </a:r>
          </a:p>
        </p:txBody>
      </p:sp>
    </p:spTree>
    <p:extLst>
      <p:ext uri="{BB962C8B-B14F-4D97-AF65-F5344CB8AC3E}">
        <p14:creationId xmlns:p14="http://schemas.microsoft.com/office/powerpoint/2010/main" val="36407813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r>
              <a:rPr lang="en-US" altLang="en-US"/>
              <a:t>| </a:t>
            </a:r>
            <a:fld id="{75A5EE87-4ED0-4EEB-96A9-0F0D61C69498}" type="slidenum">
              <a:rPr lang="en-US" altLang="en-US"/>
              <a:pPr/>
              <a:t>‹#›</a:t>
            </a:fld>
            <a:r>
              <a:rPr lang="en-US" altLang="en-US"/>
              <a:t> |</a:t>
            </a:r>
          </a:p>
        </p:txBody>
      </p:sp>
    </p:spTree>
    <p:extLst>
      <p:ext uri="{BB962C8B-B14F-4D97-AF65-F5344CB8AC3E}">
        <p14:creationId xmlns:p14="http://schemas.microsoft.com/office/powerpoint/2010/main" val="16354390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r>
              <a:rPr lang="en-US" altLang="en-US"/>
              <a:t>| </a:t>
            </a:r>
            <a:fld id="{3C577759-0694-440C-8963-B1F9A56D5A94}" type="slidenum">
              <a:rPr lang="en-US" altLang="en-US"/>
              <a:pPr/>
              <a:t>‹#›</a:t>
            </a:fld>
            <a:r>
              <a:rPr lang="en-US" altLang="en-US"/>
              <a:t> |</a:t>
            </a:r>
          </a:p>
        </p:txBody>
      </p:sp>
    </p:spTree>
    <p:extLst>
      <p:ext uri="{BB962C8B-B14F-4D97-AF65-F5344CB8AC3E}">
        <p14:creationId xmlns:p14="http://schemas.microsoft.com/office/powerpoint/2010/main" val="34739742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r>
              <a:rPr lang="en-US" altLang="en-US"/>
              <a:t>| </a:t>
            </a:r>
            <a:fld id="{5E764684-8622-436B-B39E-A80F45988A76}" type="slidenum">
              <a:rPr lang="en-US" altLang="en-US"/>
              <a:pPr/>
              <a:t>‹#›</a:t>
            </a:fld>
            <a:r>
              <a:rPr lang="en-US" altLang="en-US"/>
              <a:t> |</a:t>
            </a:r>
          </a:p>
        </p:txBody>
      </p:sp>
    </p:spTree>
    <p:extLst>
      <p:ext uri="{BB962C8B-B14F-4D97-AF65-F5344CB8AC3E}">
        <p14:creationId xmlns:p14="http://schemas.microsoft.com/office/powerpoint/2010/main" val="17192548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69863"/>
            <a:ext cx="2159000" cy="6438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6538" y="169863"/>
            <a:ext cx="6327775" cy="6438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r>
              <a:rPr lang="en-US" altLang="en-US"/>
              <a:t>| </a:t>
            </a:r>
            <a:fld id="{279D86ED-4E06-4BC8-90DD-672FA14AB9BE}" type="slidenum">
              <a:rPr lang="en-US" altLang="en-US"/>
              <a:pPr/>
              <a:t>‹#›</a:t>
            </a:fld>
            <a:r>
              <a:rPr lang="en-US" altLang="en-US"/>
              <a:t> |</a:t>
            </a:r>
          </a:p>
        </p:txBody>
      </p:sp>
    </p:spTree>
    <p:extLst>
      <p:ext uri="{BB962C8B-B14F-4D97-AF65-F5344CB8AC3E}">
        <p14:creationId xmlns:p14="http://schemas.microsoft.com/office/powerpoint/2010/main" val="283749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Rule Chang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6913563" y="6478588"/>
            <a:ext cx="2095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sz="800">
                <a:solidFill>
                  <a:srgbClr val="FFFFFF"/>
                </a:solidFill>
              </a:rPr>
              <a:t>© REFEREE ENTERPISES INC. 2012</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a:lstStyle/>
          <a:p>
            <a:pPr lvl="0"/>
            <a:endParaRPr lang="en-US" noProof="0"/>
          </a:p>
        </p:txBody>
      </p:sp>
    </p:spTree>
    <p:extLst>
      <p:ext uri="{BB962C8B-B14F-4D97-AF65-F5344CB8AC3E}">
        <p14:creationId xmlns:p14="http://schemas.microsoft.com/office/powerpoint/2010/main" val="427702781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3" descr="MAIN_no CS B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Placeholder 2"/>
          <p:cNvSpPr>
            <a:spLocks noGrp="1"/>
          </p:cNvSpPr>
          <p:nvPr>
            <p:ph type="subTitle" idx="1"/>
          </p:nvPr>
        </p:nvSpPr>
        <p:spPr>
          <a:xfrm>
            <a:off x="1371600" y="3886200"/>
            <a:ext cx="6400800" cy="1752600"/>
          </a:xfrm>
        </p:spPr>
        <p:txBody>
          <a:bodyPr/>
          <a:lstStyle>
            <a:lvl1pPr marL="0" indent="0" algn="ctr">
              <a:buFont typeface="Arial" charset="0"/>
              <a:buNone/>
              <a:defRPr smtClean="0"/>
            </a:lvl1pPr>
          </a:lstStyle>
          <a:p>
            <a:r>
              <a:rPr lang="en-US"/>
              <a:t>Click to edit Master subtitle style</a:t>
            </a:r>
          </a:p>
        </p:txBody>
      </p:sp>
    </p:spTree>
    <p:extLst>
      <p:ext uri="{BB962C8B-B14F-4D97-AF65-F5344CB8AC3E}">
        <p14:creationId xmlns:p14="http://schemas.microsoft.com/office/powerpoint/2010/main" val="26824851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21034"/>
        </a:solidFill>
        <a:effectLst/>
      </p:bgPr>
    </p:bg>
    <p:spTree>
      <p:nvGrpSpPr>
        <p:cNvPr id="1" name=""/>
        <p:cNvGrpSpPr/>
        <p:nvPr/>
      </p:nvGrpSpPr>
      <p:grpSpPr>
        <a:xfrm>
          <a:off x="0" y="0"/>
          <a:ext cx="0" cy="0"/>
          <a:chOff x="0" y="0"/>
          <a:chExt cx="0" cy="0"/>
        </a:xfrm>
      </p:grpSpPr>
      <p:pic>
        <p:nvPicPr>
          <p:cNvPr id="4" name="Picture 4" descr="NFHS-Small-Logo-color-T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863" y="728663"/>
            <a:ext cx="6731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5110163" y="6273800"/>
            <a:ext cx="4033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2000">
                <a:solidFill>
                  <a:srgbClr val="FFFFFF"/>
                </a:solidFill>
              </a:rPr>
              <a:t>Take Part. </a:t>
            </a:r>
            <a:r>
              <a:rPr lang="en-US" altLang="en-US" sz="2000">
                <a:solidFill>
                  <a:srgbClr val="F791A4"/>
                </a:solidFill>
              </a:rPr>
              <a:t>Get Set For Life.™</a:t>
            </a:r>
          </a:p>
        </p:txBody>
      </p:sp>
      <p:sp>
        <p:nvSpPr>
          <p:cNvPr id="6" name="Line 6"/>
          <p:cNvSpPr>
            <a:spLocks noChangeShapeType="1"/>
          </p:cNvSpPr>
          <p:nvPr/>
        </p:nvSpPr>
        <p:spPr bwMode="auto">
          <a:xfrm>
            <a:off x="5072063" y="6362700"/>
            <a:ext cx="0" cy="4953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endParaRPr>
          </a:p>
        </p:txBody>
      </p:sp>
      <p:sp>
        <p:nvSpPr>
          <p:cNvPr id="7" name="Text Box 7"/>
          <p:cNvSpPr txBox="1">
            <a:spLocks noChangeArrowheads="1"/>
          </p:cNvSpPr>
          <p:nvPr/>
        </p:nvSpPr>
        <p:spPr bwMode="auto">
          <a:xfrm>
            <a:off x="2006600" y="138113"/>
            <a:ext cx="50927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5000"/>
              </a:lnSpc>
              <a:spcBef>
                <a:spcPct val="20000"/>
              </a:spcBef>
              <a:buClr>
                <a:srgbClr val="003798"/>
              </a:buClr>
              <a:buFont typeface="Wingdings" panose="05000000000000000000" pitchFamily="2" charset="2"/>
              <a:buNone/>
              <a:defRPr/>
            </a:pPr>
            <a:r>
              <a:rPr lang="en-US" altLang="en-US" sz="1400">
                <a:solidFill>
                  <a:srgbClr val="FFFFFF"/>
                </a:solidFill>
              </a:rPr>
              <a:t>National Federation of State</a:t>
            </a:r>
          </a:p>
          <a:p>
            <a:pPr algn="ctr">
              <a:lnSpc>
                <a:spcPct val="75000"/>
              </a:lnSpc>
              <a:spcBef>
                <a:spcPct val="20000"/>
              </a:spcBef>
              <a:buClr>
                <a:srgbClr val="003798"/>
              </a:buClr>
              <a:buFont typeface="Wingdings" panose="05000000000000000000" pitchFamily="2" charset="2"/>
              <a:buNone/>
              <a:defRPr/>
            </a:pPr>
            <a:r>
              <a:rPr lang="en-US" altLang="en-US" sz="1400">
                <a:solidFill>
                  <a:srgbClr val="FFFFFF"/>
                </a:solidFill>
              </a:rPr>
              <a:t>High School Associations</a:t>
            </a:r>
          </a:p>
        </p:txBody>
      </p:sp>
      <p:sp>
        <p:nvSpPr>
          <p:cNvPr id="5122" name="Rectangle 2"/>
          <p:cNvSpPr>
            <a:spLocks noGrp="1" noChangeArrowheads="1"/>
          </p:cNvSpPr>
          <p:nvPr>
            <p:ph type="ctrTitle"/>
          </p:nvPr>
        </p:nvSpPr>
        <p:spPr>
          <a:xfrm>
            <a:off x="228600" y="1863725"/>
            <a:ext cx="8653463" cy="179387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228600" y="3657600"/>
            <a:ext cx="8645525" cy="2344738"/>
          </a:xfrm>
        </p:spPr>
        <p:txBody>
          <a:bodyPr/>
          <a:lstStyle>
            <a:lvl1pPr marL="0" indent="0" algn="ctr">
              <a:buFont typeface="Wingdings" pitchFamily="2" charset="2"/>
              <a:buNone/>
              <a:defRPr sz="3000">
                <a:solidFill>
                  <a:srgbClr val="F791A4"/>
                </a:solidFill>
              </a:defRPr>
            </a:lvl1pPr>
          </a:lstStyle>
          <a:p>
            <a:r>
              <a:rPr lang="en-US"/>
              <a:t>Click to edit Master subtitle style</a:t>
            </a:r>
          </a:p>
        </p:txBody>
      </p:sp>
    </p:spTree>
    <p:extLst>
      <p:ext uri="{BB962C8B-B14F-4D97-AF65-F5344CB8AC3E}">
        <p14:creationId xmlns:p14="http://schemas.microsoft.com/office/powerpoint/2010/main" val="1171871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r>
              <a:rPr lang="en-US" altLang="en-US"/>
              <a:t>| </a:t>
            </a:r>
            <a:fld id="{2E58E142-EA74-4360-9BBE-460408628039}" type="slidenum">
              <a:rPr lang="en-US" altLang="en-US"/>
              <a:pPr/>
              <a:t>‹#›</a:t>
            </a:fld>
            <a:r>
              <a:rPr lang="en-US" altLang="en-US"/>
              <a:t> |</a:t>
            </a:r>
          </a:p>
        </p:txBody>
      </p:sp>
    </p:spTree>
    <p:extLst>
      <p:ext uri="{BB962C8B-B14F-4D97-AF65-F5344CB8AC3E}">
        <p14:creationId xmlns:p14="http://schemas.microsoft.com/office/powerpoint/2010/main" val="25428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10/27/17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r>
              <a:rPr lang="en-US" altLang="en-US"/>
              <a:t>| </a:t>
            </a:r>
            <a:fld id="{CFE0210F-0962-4D5F-A683-31D19433AE23}" type="slidenum">
              <a:rPr lang="en-US" altLang="en-US"/>
              <a:pPr/>
              <a:t>‹#›</a:t>
            </a:fld>
            <a:r>
              <a:rPr lang="en-US" altLang="en-US"/>
              <a:t> |</a:t>
            </a:r>
          </a:p>
        </p:txBody>
      </p:sp>
    </p:spTree>
    <p:extLst>
      <p:ext uri="{BB962C8B-B14F-4D97-AF65-F5344CB8AC3E}">
        <p14:creationId xmlns:p14="http://schemas.microsoft.com/office/powerpoint/2010/main" val="37419974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9825" y="1431925"/>
            <a:ext cx="3790950"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3175" y="1431925"/>
            <a:ext cx="3792538"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r>
              <a:rPr lang="en-US" altLang="en-US"/>
              <a:t>| </a:t>
            </a:r>
            <a:fld id="{9BF48EB5-5044-4412-A888-891705788C63}" type="slidenum">
              <a:rPr lang="en-US" altLang="en-US"/>
              <a:pPr/>
              <a:t>‹#›</a:t>
            </a:fld>
            <a:r>
              <a:rPr lang="en-US" altLang="en-US"/>
              <a:t> |</a:t>
            </a:r>
          </a:p>
        </p:txBody>
      </p:sp>
    </p:spTree>
    <p:extLst>
      <p:ext uri="{BB962C8B-B14F-4D97-AF65-F5344CB8AC3E}">
        <p14:creationId xmlns:p14="http://schemas.microsoft.com/office/powerpoint/2010/main" val="1781735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r>
              <a:rPr lang="en-US" altLang="en-US"/>
              <a:t>| </a:t>
            </a:r>
            <a:fld id="{C7420795-BBD1-40BB-A0F9-366A770615ED}" type="slidenum">
              <a:rPr lang="en-US" altLang="en-US"/>
              <a:pPr/>
              <a:t>‹#›</a:t>
            </a:fld>
            <a:r>
              <a:rPr lang="en-US" altLang="en-US"/>
              <a:t> |</a:t>
            </a:r>
          </a:p>
        </p:txBody>
      </p:sp>
    </p:spTree>
    <p:extLst>
      <p:ext uri="{BB962C8B-B14F-4D97-AF65-F5344CB8AC3E}">
        <p14:creationId xmlns:p14="http://schemas.microsoft.com/office/powerpoint/2010/main" val="12705790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r>
              <a:rPr lang="en-US" altLang="en-US"/>
              <a:t>| </a:t>
            </a:r>
            <a:fld id="{B48C9366-BA10-4950-B4CF-D2BDC662B95D}" type="slidenum">
              <a:rPr lang="en-US" altLang="en-US"/>
              <a:pPr/>
              <a:t>‹#›</a:t>
            </a:fld>
            <a:r>
              <a:rPr lang="en-US" altLang="en-US"/>
              <a:t> |</a:t>
            </a:r>
          </a:p>
        </p:txBody>
      </p:sp>
    </p:spTree>
    <p:extLst>
      <p:ext uri="{BB962C8B-B14F-4D97-AF65-F5344CB8AC3E}">
        <p14:creationId xmlns:p14="http://schemas.microsoft.com/office/powerpoint/2010/main" val="37059381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r>
              <a:rPr lang="en-US" altLang="en-US"/>
              <a:t>| </a:t>
            </a:r>
            <a:fld id="{229F1BE0-79B5-443E-AC9D-B0D57C659B5B}" type="slidenum">
              <a:rPr lang="en-US" altLang="en-US"/>
              <a:pPr/>
              <a:t>‹#›</a:t>
            </a:fld>
            <a:r>
              <a:rPr lang="en-US" altLang="en-US"/>
              <a:t> |</a:t>
            </a:r>
          </a:p>
        </p:txBody>
      </p:sp>
    </p:spTree>
    <p:extLst>
      <p:ext uri="{BB962C8B-B14F-4D97-AF65-F5344CB8AC3E}">
        <p14:creationId xmlns:p14="http://schemas.microsoft.com/office/powerpoint/2010/main" val="15373062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r>
              <a:rPr lang="en-US" altLang="en-US"/>
              <a:t>| </a:t>
            </a:r>
            <a:fld id="{C86E8404-D60B-40EC-86FC-085609EB0024}" type="slidenum">
              <a:rPr lang="en-US" altLang="en-US"/>
              <a:pPr/>
              <a:t>‹#›</a:t>
            </a:fld>
            <a:r>
              <a:rPr lang="en-US" altLang="en-US"/>
              <a:t> |</a:t>
            </a:r>
          </a:p>
        </p:txBody>
      </p:sp>
    </p:spTree>
    <p:extLst>
      <p:ext uri="{BB962C8B-B14F-4D97-AF65-F5344CB8AC3E}">
        <p14:creationId xmlns:p14="http://schemas.microsoft.com/office/powerpoint/2010/main" val="1609710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r>
              <a:rPr lang="en-US" altLang="en-US"/>
              <a:t>| </a:t>
            </a:r>
            <a:fld id="{289B9794-4B8F-4949-AB41-5F53CE6BE6B0}" type="slidenum">
              <a:rPr lang="en-US" altLang="en-US"/>
              <a:pPr/>
              <a:t>‹#›</a:t>
            </a:fld>
            <a:r>
              <a:rPr lang="en-US" altLang="en-US"/>
              <a:t> |</a:t>
            </a:r>
          </a:p>
        </p:txBody>
      </p:sp>
    </p:spTree>
    <p:extLst>
      <p:ext uri="{BB962C8B-B14F-4D97-AF65-F5344CB8AC3E}">
        <p14:creationId xmlns:p14="http://schemas.microsoft.com/office/powerpoint/2010/main" val="3006168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r>
              <a:rPr lang="en-US" altLang="en-US"/>
              <a:t>| </a:t>
            </a:r>
            <a:fld id="{39CAC1F2-F39F-4310-A118-5CC44CF30417}" type="slidenum">
              <a:rPr lang="en-US" altLang="en-US"/>
              <a:pPr/>
              <a:t>‹#›</a:t>
            </a:fld>
            <a:r>
              <a:rPr lang="en-US" altLang="en-US"/>
              <a:t> |</a:t>
            </a:r>
          </a:p>
        </p:txBody>
      </p:sp>
    </p:spTree>
    <p:extLst>
      <p:ext uri="{BB962C8B-B14F-4D97-AF65-F5344CB8AC3E}">
        <p14:creationId xmlns:p14="http://schemas.microsoft.com/office/powerpoint/2010/main" val="4051554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69863"/>
            <a:ext cx="2159000" cy="6438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6538" y="169863"/>
            <a:ext cx="6327775" cy="6438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r>
              <a:rPr lang="en-US" altLang="en-US"/>
              <a:t>| </a:t>
            </a:r>
            <a:fld id="{85F6A2E3-4C59-4088-A386-E76BB0D682BF}" type="slidenum">
              <a:rPr lang="en-US" altLang="en-US"/>
              <a:pPr/>
              <a:t>‹#›</a:t>
            </a:fld>
            <a:r>
              <a:rPr lang="en-US" altLang="en-US"/>
              <a:t> |</a:t>
            </a:r>
          </a:p>
        </p:txBody>
      </p:sp>
    </p:spTree>
    <p:extLst>
      <p:ext uri="{BB962C8B-B14F-4D97-AF65-F5344CB8AC3E}">
        <p14:creationId xmlns:p14="http://schemas.microsoft.com/office/powerpoint/2010/main" val="32741853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Rule Chang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6913563" y="6478588"/>
            <a:ext cx="2095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sz="800">
                <a:solidFill>
                  <a:srgbClr val="FFFFFF"/>
                </a:solidFill>
              </a:rPr>
              <a:t>© REFEREE ENTERPISES INC. 2012</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a:lstStyle/>
          <a:p>
            <a:pPr lvl="0"/>
            <a:endParaRPr lang="en-US" noProof="0"/>
          </a:p>
        </p:txBody>
      </p:sp>
    </p:spTree>
    <p:extLst>
      <p:ext uri="{BB962C8B-B14F-4D97-AF65-F5344CB8AC3E}">
        <p14:creationId xmlns:p14="http://schemas.microsoft.com/office/powerpoint/2010/main" val="102469060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10/27/17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3" descr="MAIN_no CS B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Placeholder 2"/>
          <p:cNvSpPr>
            <a:spLocks noGrp="1"/>
          </p:cNvSpPr>
          <p:nvPr>
            <p:ph type="subTitle" idx="1"/>
          </p:nvPr>
        </p:nvSpPr>
        <p:spPr>
          <a:xfrm>
            <a:off x="1371600" y="3886200"/>
            <a:ext cx="6400800" cy="1752600"/>
          </a:xfrm>
        </p:spPr>
        <p:txBody>
          <a:bodyPr/>
          <a:lstStyle>
            <a:lvl1pPr marL="0" indent="0" algn="ctr">
              <a:buFont typeface="Arial" charset="0"/>
              <a:buNone/>
              <a:defRPr smtClean="0"/>
            </a:lvl1pPr>
          </a:lstStyle>
          <a:p>
            <a:r>
              <a:rPr lang="en-US"/>
              <a:t>Click to edit Master subtitle style</a:t>
            </a:r>
          </a:p>
        </p:txBody>
      </p:sp>
    </p:spTree>
    <p:extLst>
      <p:ext uri="{BB962C8B-B14F-4D97-AF65-F5344CB8AC3E}">
        <p14:creationId xmlns:p14="http://schemas.microsoft.com/office/powerpoint/2010/main" val="405176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00"/>
            <a:ext cx="9143999" cy="4392136"/>
          </a:xfrm>
          <a:prstGeom prst="rect">
            <a:avLst/>
          </a:prstGeom>
        </p:spPr>
      </p:pic>
      <p:sp>
        <p:nvSpPr>
          <p:cNvPr id="5" name="Rectangle 4"/>
          <p:cNvSpPr/>
          <p:nvPr userDrawn="1"/>
        </p:nvSpPr>
        <p:spPr>
          <a:xfrm>
            <a:off x="0" y="441325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NFHS-Small-Logo-CMYK_W.png"/>
          <p:cNvPicPr>
            <a:picLocks noChangeAspect="1"/>
          </p:cNvPicPr>
          <p:nvPr userDrawn="1"/>
        </p:nvPicPr>
        <p:blipFill>
          <a:blip r:embed="rId3" cstate="print"/>
          <a:srcRect/>
          <a:stretch>
            <a:fillRect/>
          </a:stretch>
        </p:blipFill>
        <p:spPr bwMode="auto">
          <a:xfrm>
            <a:off x="7737475" y="4649788"/>
            <a:ext cx="762000" cy="1112837"/>
          </a:xfrm>
          <a:prstGeom prst="rect">
            <a:avLst/>
          </a:prstGeom>
          <a:noFill/>
          <a:ln w="9525">
            <a:noFill/>
            <a:miter lim="800000"/>
            <a:headEnd/>
            <a:tailEnd/>
          </a:ln>
        </p:spPr>
      </p:pic>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0.xml"/><Relationship Id="rId7" Type="http://schemas.openxmlformats.org/officeDocument/2006/relationships/image" Target="../media/image8.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6.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6.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7.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7.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273050" y="412750"/>
            <a:ext cx="381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455738" y="525463"/>
            <a:ext cx="7519987"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100138" y="1989138"/>
            <a:ext cx="7875587"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82700" y="65166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10/27/17</a:t>
            </a:fld>
            <a:endParaRPr lang="en-US"/>
          </a:p>
        </p:txBody>
      </p:sp>
      <p:sp>
        <p:nvSpPr>
          <p:cNvPr id="5" name="Footer Placeholder 4"/>
          <p:cNvSpPr>
            <a:spLocks noGrp="1"/>
          </p:cNvSpPr>
          <p:nvPr>
            <p:ph type="ftr" sz="quarter" idx="3"/>
          </p:nvPr>
        </p:nvSpPr>
        <p:spPr>
          <a:xfrm>
            <a:off x="7497763" y="6516688"/>
            <a:ext cx="1493837" cy="303212"/>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p:cNvSpPr>
            <a:spLocks noGrp="1"/>
          </p:cNvSpPr>
          <p:nvPr>
            <p:ph type="sldNum" sz="quarter" idx="4"/>
          </p:nvPr>
        </p:nvSpPr>
        <p:spPr>
          <a:xfrm>
            <a:off x="6257925" y="6516688"/>
            <a:ext cx="10414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9144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55638" y="0"/>
            <a:ext cx="3017837"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655638" y="1874838"/>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638" y="6524625"/>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503238" y="855663"/>
            <a:ext cx="849312" cy="650875"/>
            <a:chOff x="502921" y="856420"/>
            <a:chExt cx="850391" cy="649605"/>
          </a:xfrm>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37" name="Picture 27" descr="NFHS-Small-Logo-color-Trans.gif"/>
          <p:cNvPicPr>
            <a:picLocks noChangeAspect="1"/>
          </p:cNvPicPr>
          <p:nvPr/>
        </p:nvPicPr>
        <p:blipFill>
          <a:blip r:embed="rId13" cstate="print"/>
          <a:srcRect/>
          <a:stretch>
            <a:fillRect/>
          </a:stretch>
        </p:blipFill>
        <p:spPr bwMode="auto">
          <a:xfrm>
            <a:off x="379413" y="5973763"/>
            <a:ext cx="534987" cy="782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chemeClr val="tx2"/>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408113"/>
          </a:xfrm>
          <a:prstGeom prst="rect">
            <a:avLst/>
          </a:prstGeom>
          <a:solidFill>
            <a:srgbClr val="003798"/>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solidFill>
                <a:srgbClr val="000000"/>
              </a:solidFill>
            </a:endParaRPr>
          </a:p>
        </p:txBody>
      </p:sp>
      <p:sp>
        <p:nvSpPr>
          <p:cNvPr id="6147" name="Rectangle 3"/>
          <p:cNvSpPr>
            <a:spLocks noGrp="1" noChangeArrowheads="1"/>
          </p:cNvSpPr>
          <p:nvPr>
            <p:ph type="title"/>
          </p:nvPr>
        </p:nvSpPr>
        <p:spPr bwMode="auto">
          <a:xfrm>
            <a:off x="236538" y="169863"/>
            <a:ext cx="86391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148" name="Rectangle 4"/>
          <p:cNvSpPr>
            <a:spLocks noGrp="1" noChangeArrowheads="1"/>
          </p:cNvSpPr>
          <p:nvPr>
            <p:ph type="body" idx="1"/>
          </p:nvPr>
        </p:nvSpPr>
        <p:spPr bwMode="auto">
          <a:xfrm>
            <a:off x="1139825" y="1431925"/>
            <a:ext cx="773588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p:cNvSpPr>
            <a:spLocks noGrp="1" noChangeArrowheads="1"/>
          </p:cNvSpPr>
          <p:nvPr>
            <p:ph type="sldNum" sz="quarter" idx="4"/>
          </p:nvPr>
        </p:nvSpPr>
        <p:spPr bwMode="auto">
          <a:xfrm>
            <a:off x="222250" y="6423025"/>
            <a:ext cx="736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3798"/>
                </a:solidFill>
              </a:defRPr>
            </a:lvl1pPr>
          </a:lstStyle>
          <a:p>
            <a:r>
              <a:rPr lang="en-US" altLang="en-US"/>
              <a:t>| </a:t>
            </a:r>
            <a:fld id="{233CE384-28ED-4D93-9533-22C463011438}" type="slidenum">
              <a:rPr lang="en-US" altLang="en-US" smtClean="0"/>
              <a:pPr/>
              <a:t>‹#›</a:t>
            </a:fld>
            <a:r>
              <a:rPr lang="en-US" altLang="en-US"/>
              <a:t> |</a:t>
            </a:r>
          </a:p>
        </p:txBody>
      </p:sp>
      <p:pic>
        <p:nvPicPr>
          <p:cNvPr id="6150" name="Picture 6" descr="NFHS-Small-Logo-color-Tran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8450" y="5499100"/>
            <a:ext cx="5762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0633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rtl="0" eaLnBrk="0" fontAlgn="base" hangingPunct="0">
        <a:spcBef>
          <a:spcPct val="0"/>
        </a:spcBef>
        <a:spcAft>
          <a:spcPct val="0"/>
        </a:spcAft>
        <a:defRPr sz="3600">
          <a:solidFill>
            <a:schemeClr val="bg1"/>
          </a:solidFill>
          <a:latin typeface="+mj-lt"/>
          <a:ea typeface="MS PGothic" pitchFamily="34" charset="-128"/>
          <a:cs typeface="+mj-cs"/>
        </a:defRPr>
      </a:lvl1pPr>
      <a:lvl2pPr algn="ctr" rtl="0" eaLnBrk="0" fontAlgn="base" hangingPunct="0">
        <a:spcBef>
          <a:spcPct val="0"/>
        </a:spcBef>
        <a:spcAft>
          <a:spcPct val="0"/>
        </a:spcAft>
        <a:defRPr sz="3600">
          <a:solidFill>
            <a:schemeClr val="bg1"/>
          </a:solidFill>
          <a:latin typeface="Arial Black" pitchFamily="34" charset="0"/>
          <a:ea typeface="MS PGothic" pitchFamily="34" charset="-128"/>
        </a:defRPr>
      </a:lvl2pPr>
      <a:lvl3pPr algn="ctr" rtl="0" eaLnBrk="0" fontAlgn="base" hangingPunct="0">
        <a:spcBef>
          <a:spcPct val="0"/>
        </a:spcBef>
        <a:spcAft>
          <a:spcPct val="0"/>
        </a:spcAft>
        <a:defRPr sz="3600">
          <a:solidFill>
            <a:schemeClr val="bg1"/>
          </a:solidFill>
          <a:latin typeface="Arial Black" pitchFamily="34" charset="0"/>
          <a:ea typeface="MS PGothic" pitchFamily="34" charset="-128"/>
        </a:defRPr>
      </a:lvl3pPr>
      <a:lvl4pPr algn="ctr" rtl="0" eaLnBrk="0" fontAlgn="base" hangingPunct="0">
        <a:spcBef>
          <a:spcPct val="0"/>
        </a:spcBef>
        <a:spcAft>
          <a:spcPct val="0"/>
        </a:spcAft>
        <a:defRPr sz="3600">
          <a:solidFill>
            <a:schemeClr val="bg1"/>
          </a:solidFill>
          <a:latin typeface="Arial Black" pitchFamily="34" charset="0"/>
          <a:ea typeface="MS PGothic" pitchFamily="34" charset="-128"/>
        </a:defRPr>
      </a:lvl4pPr>
      <a:lvl5pPr algn="ctr" rtl="0" eaLnBrk="0" fontAlgn="base" hangingPunct="0">
        <a:spcBef>
          <a:spcPct val="0"/>
        </a:spcBef>
        <a:spcAft>
          <a:spcPct val="0"/>
        </a:spcAft>
        <a:defRPr sz="3600">
          <a:solidFill>
            <a:schemeClr val="bg1"/>
          </a:solidFill>
          <a:latin typeface="Arial Black" pitchFamily="34" charset="0"/>
          <a:ea typeface="MS PGothic" pitchFamily="34" charset="-128"/>
        </a:defRPr>
      </a:lvl5pPr>
      <a:lvl6pPr marL="457200" algn="ctr" rtl="0" fontAlgn="base">
        <a:spcBef>
          <a:spcPct val="0"/>
        </a:spcBef>
        <a:spcAft>
          <a:spcPct val="0"/>
        </a:spcAft>
        <a:defRPr sz="3600">
          <a:solidFill>
            <a:schemeClr val="bg1"/>
          </a:solidFill>
          <a:latin typeface="Arial Black" pitchFamily="34" charset="0"/>
        </a:defRPr>
      </a:lvl6pPr>
      <a:lvl7pPr marL="914400" algn="ctr" rtl="0" fontAlgn="base">
        <a:spcBef>
          <a:spcPct val="0"/>
        </a:spcBef>
        <a:spcAft>
          <a:spcPct val="0"/>
        </a:spcAft>
        <a:defRPr sz="3600">
          <a:solidFill>
            <a:schemeClr val="bg1"/>
          </a:solidFill>
          <a:latin typeface="Arial Black" pitchFamily="34" charset="0"/>
        </a:defRPr>
      </a:lvl7pPr>
      <a:lvl8pPr marL="1371600" algn="ctr" rtl="0" fontAlgn="base">
        <a:spcBef>
          <a:spcPct val="0"/>
        </a:spcBef>
        <a:spcAft>
          <a:spcPct val="0"/>
        </a:spcAft>
        <a:defRPr sz="3600">
          <a:solidFill>
            <a:schemeClr val="bg1"/>
          </a:solidFill>
          <a:latin typeface="Arial Black" pitchFamily="34" charset="0"/>
        </a:defRPr>
      </a:lvl8pPr>
      <a:lvl9pPr marL="1828800" algn="ctr" rtl="0" fontAlgn="base">
        <a:spcBef>
          <a:spcPct val="0"/>
        </a:spcBef>
        <a:spcAft>
          <a:spcPct val="0"/>
        </a:spcAft>
        <a:defRPr sz="3600">
          <a:solidFill>
            <a:schemeClr val="bg1"/>
          </a:solidFill>
          <a:latin typeface="Arial Black" pitchFamily="34" charset="0"/>
        </a:defRPr>
      </a:lvl9pPr>
    </p:titleStyle>
    <p:bodyStyle>
      <a:lvl1pPr marL="284163" indent="-284163" algn="l" rtl="0" eaLnBrk="0" fontAlgn="base" hangingPunct="0">
        <a:spcBef>
          <a:spcPct val="20000"/>
        </a:spcBef>
        <a:spcAft>
          <a:spcPct val="0"/>
        </a:spcAft>
        <a:buClr>
          <a:srgbClr val="003798"/>
        </a:buClr>
        <a:buFont typeface="Wingdings" panose="05000000000000000000" pitchFamily="2" charset="2"/>
        <a:buChar char="§"/>
        <a:defRPr sz="2800">
          <a:solidFill>
            <a:schemeClr val="tx1"/>
          </a:solidFill>
          <a:latin typeface="+mn-lt"/>
          <a:ea typeface="MS PGothic" pitchFamily="34" charset="-128"/>
          <a:cs typeface="+mn-cs"/>
        </a:defRPr>
      </a:lvl1pPr>
      <a:lvl2pPr marL="685800" indent="-228600" algn="l" rtl="0" eaLnBrk="0" fontAlgn="base" hangingPunct="0">
        <a:spcBef>
          <a:spcPct val="20000"/>
        </a:spcBef>
        <a:spcAft>
          <a:spcPct val="0"/>
        </a:spcAft>
        <a:buClr>
          <a:srgbClr val="D21034"/>
        </a:buClr>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CE00"/>
        </a:buClr>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rot="5400000">
            <a:off x="-3124200" y="3124200"/>
            <a:ext cx="6858000" cy="609600"/>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1F497D">
                  <a:lumMod val="40000"/>
                  <a:lumOff val="60000"/>
                </a:srgbClr>
              </a:solidFill>
            </a:endParaRPr>
          </a:p>
        </p:txBody>
      </p:sp>
      <p:sp>
        <p:nvSpPr>
          <p:cNvPr id="17" name="Rectangle 16"/>
          <p:cNvSpPr/>
          <p:nvPr userDrawn="1"/>
        </p:nvSpPr>
        <p:spPr>
          <a:xfrm rot="5400000">
            <a:off x="2090738" y="-247650"/>
            <a:ext cx="6858000" cy="7353300"/>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9" name="Rectangle 18"/>
          <p:cNvSpPr/>
          <p:nvPr userDrawn="1"/>
        </p:nvSpPr>
        <p:spPr>
          <a:xfrm rot="5400000">
            <a:off x="-2514600" y="3124200"/>
            <a:ext cx="6858000" cy="609600"/>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1F497D">
                  <a:lumMod val="40000"/>
                  <a:lumOff val="60000"/>
                </a:srgbClr>
              </a:solidFill>
            </a:endParaRPr>
          </a:p>
        </p:txBody>
      </p:sp>
      <p:sp>
        <p:nvSpPr>
          <p:cNvPr id="20" name="Rectangle 19"/>
          <p:cNvSpPr/>
          <p:nvPr userDrawn="1"/>
        </p:nvSpPr>
        <p:spPr>
          <a:xfrm rot="5400000">
            <a:off x="-1905000" y="3124200"/>
            <a:ext cx="6858000" cy="609600"/>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1F497D">
                  <a:lumMod val="40000"/>
                  <a:lumOff val="60000"/>
                </a:srgbClr>
              </a:solidFill>
            </a:endParaRPr>
          </a:p>
        </p:txBody>
      </p:sp>
      <p:sp>
        <p:nvSpPr>
          <p:cNvPr id="5" name="Footer Placeholder 4"/>
          <p:cNvSpPr>
            <a:spLocks noGrp="1"/>
          </p:cNvSpPr>
          <p:nvPr>
            <p:ph type="ftr" sz="quarter" idx="3"/>
          </p:nvPr>
        </p:nvSpPr>
        <p:spPr>
          <a:xfrm>
            <a:off x="2790825" y="6356350"/>
            <a:ext cx="3228975"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b="1" i="0">
                <a:solidFill>
                  <a:prstClr val="black">
                    <a:tint val="75000"/>
                  </a:prstClr>
                </a:solidFill>
                <a:latin typeface="Times New Roman"/>
                <a:cs typeface="Times New Roman"/>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Times New Roman" panose="02020603050405020304" pitchFamily="18" charset="0"/>
              </a:defRPr>
            </a:lvl1pPr>
          </a:lstStyle>
          <a:p>
            <a:fld id="{24BE5C2C-42DF-41C3-8CD7-DEC9A457EB43}" type="slidenum">
              <a:rPr lang="en-US" altLang="en-US" smtClean="0"/>
              <a:pPr/>
              <a:t>‹#›</a:t>
            </a:fld>
            <a:endParaRPr lang="en-US" altLang="en-US"/>
          </a:p>
        </p:txBody>
      </p:sp>
      <p:pic>
        <p:nvPicPr>
          <p:cNvPr id="16392" name="Content Placeholder 17" descr="piaaoff.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0663" y="5673725"/>
            <a:ext cx="99853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descr="C:\Documents and Settings\Stan\My Documents\PIAA_Trasparent_Background_Email[1].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3338" y="533400"/>
            <a:ext cx="1730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16247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Lst>
  <p:transition/>
  <p:hf sldNum="0" hdr="0" ft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rot="5400000">
            <a:off x="-3124200" y="3124200"/>
            <a:ext cx="6858000" cy="609600"/>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1F497D">
                  <a:lumMod val="40000"/>
                  <a:lumOff val="60000"/>
                </a:srgbClr>
              </a:solidFill>
            </a:endParaRPr>
          </a:p>
        </p:txBody>
      </p:sp>
      <p:sp>
        <p:nvSpPr>
          <p:cNvPr id="17" name="Rectangle 16"/>
          <p:cNvSpPr/>
          <p:nvPr userDrawn="1"/>
        </p:nvSpPr>
        <p:spPr>
          <a:xfrm rot="5400000">
            <a:off x="2090738" y="-247650"/>
            <a:ext cx="6858000" cy="7353300"/>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19" name="Rectangle 18"/>
          <p:cNvSpPr/>
          <p:nvPr userDrawn="1"/>
        </p:nvSpPr>
        <p:spPr>
          <a:xfrm rot="5400000">
            <a:off x="-2514600" y="3124200"/>
            <a:ext cx="6858000" cy="609600"/>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1F497D">
                  <a:lumMod val="40000"/>
                  <a:lumOff val="60000"/>
                </a:srgbClr>
              </a:solidFill>
            </a:endParaRPr>
          </a:p>
        </p:txBody>
      </p:sp>
      <p:sp>
        <p:nvSpPr>
          <p:cNvPr id="20" name="Rectangle 19"/>
          <p:cNvSpPr/>
          <p:nvPr userDrawn="1"/>
        </p:nvSpPr>
        <p:spPr>
          <a:xfrm rot="5400000">
            <a:off x="-1905000" y="3124200"/>
            <a:ext cx="6858000" cy="609600"/>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1F497D">
                  <a:lumMod val="40000"/>
                  <a:lumOff val="60000"/>
                </a:srgbClr>
              </a:solidFill>
            </a:endParaRPr>
          </a:p>
        </p:txBody>
      </p:sp>
      <p:sp>
        <p:nvSpPr>
          <p:cNvPr id="5" name="Footer Placeholder 4"/>
          <p:cNvSpPr>
            <a:spLocks noGrp="1"/>
          </p:cNvSpPr>
          <p:nvPr>
            <p:ph type="ftr" sz="quarter" idx="3"/>
          </p:nvPr>
        </p:nvSpPr>
        <p:spPr>
          <a:xfrm>
            <a:off x="2790825" y="6356350"/>
            <a:ext cx="3228975"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b="1" i="0">
                <a:solidFill>
                  <a:prstClr val="black">
                    <a:tint val="75000"/>
                  </a:prstClr>
                </a:solidFill>
                <a:latin typeface="Times New Roman"/>
                <a:cs typeface="Times New Roman"/>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Times New Roman"/>
                <a:cs typeface="+mn-cs"/>
              </a:defRPr>
            </a:lvl1pPr>
          </a:lstStyle>
          <a:p>
            <a:pPr>
              <a:defRPr/>
            </a:pPr>
            <a:fld id="{268D74B3-C1DC-4E3E-8A08-EDEF20A3762C}" type="slidenum">
              <a:rPr lang="en-US"/>
              <a:pPr>
                <a:defRPr/>
              </a:pPr>
              <a:t>‹#›</a:t>
            </a:fld>
            <a:endParaRPr lang="en-US" dirty="0"/>
          </a:p>
        </p:txBody>
      </p:sp>
      <p:pic>
        <p:nvPicPr>
          <p:cNvPr id="18440" name="Content Placeholder 17" descr="piaaoff.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0663" y="5673725"/>
            <a:ext cx="99853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 descr="C:\Documents and Settings\Stan\My Documents\PIAA_Trasparent_Background_Email[1].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3338" y="533400"/>
            <a:ext cx="1730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30808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Lst>
  <p:transition/>
  <p:hf sldNum="0" hdr="0" ft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FA3A2F9-6858-4CB1-9CAD-845866E19AE7}" type="slidenum">
              <a:rPr lang="en-US" altLang="en-US" smtClean="0"/>
              <a:pPr/>
              <a:t>‹#›</a:t>
            </a:fld>
            <a:endParaRPr lang="en-US" altLang="en-US"/>
          </a:p>
        </p:txBody>
      </p:sp>
    </p:spTree>
    <p:extLst>
      <p:ext uri="{BB962C8B-B14F-4D97-AF65-F5344CB8AC3E}">
        <p14:creationId xmlns:p14="http://schemas.microsoft.com/office/powerpoint/2010/main" val="105399561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mn-cs"/>
              </a:defRPr>
            </a:lvl1pPr>
          </a:lstStyle>
          <a:p>
            <a:pPr eaLnBrk="0" hangingPunct="0">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mn-cs"/>
              </a:defRPr>
            </a:lvl1pPr>
          </a:lstStyle>
          <a:p>
            <a:pPr eaLnBrk="0" hangingPunct="0">
              <a:defRPr/>
            </a:pPr>
            <a:r>
              <a:rPr lang="en-US"/>
              <a:t>JAW/30880-001/506805v1.PPT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hangingPunct="0"/>
            <a:fld id="{9ABC6FA6-2D7F-446D-9B47-73D6A949EEA2}" type="slidenum">
              <a:rPr lang="en-US" altLang="en-US" smtClean="0"/>
              <a:pPr eaLnBrk="0" hangingPunct="0"/>
              <a:t>‹#›</a:t>
            </a:fld>
            <a:endParaRPr lang="en-US" altLang="en-US"/>
          </a:p>
        </p:txBody>
      </p:sp>
    </p:spTree>
    <p:extLst>
      <p:ext uri="{BB962C8B-B14F-4D97-AF65-F5344CB8AC3E}">
        <p14:creationId xmlns:p14="http://schemas.microsoft.com/office/powerpoint/2010/main" val="287181694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408113"/>
          </a:xfrm>
          <a:prstGeom prst="rect">
            <a:avLst/>
          </a:prstGeom>
          <a:solidFill>
            <a:srgbClr val="0037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solidFill>
                <a:srgbClr val="000000"/>
              </a:solidFill>
            </a:endParaRPr>
          </a:p>
        </p:txBody>
      </p:sp>
      <p:sp>
        <p:nvSpPr>
          <p:cNvPr id="9219" name="Rectangle 3"/>
          <p:cNvSpPr>
            <a:spLocks noGrp="1" noChangeArrowheads="1"/>
          </p:cNvSpPr>
          <p:nvPr>
            <p:ph type="title"/>
          </p:nvPr>
        </p:nvSpPr>
        <p:spPr bwMode="auto">
          <a:xfrm>
            <a:off x="236538" y="169863"/>
            <a:ext cx="86391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220" name="Rectangle 4"/>
          <p:cNvSpPr>
            <a:spLocks noGrp="1" noChangeArrowheads="1"/>
          </p:cNvSpPr>
          <p:nvPr>
            <p:ph type="body" idx="1"/>
          </p:nvPr>
        </p:nvSpPr>
        <p:spPr bwMode="auto">
          <a:xfrm>
            <a:off x="1139825" y="1431925"/>
            <a:ext cx="773588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p:cNvSpPr>
            <a:spLocks noGrp="1" noChangeArrowheads="1"/>
          </p:cNvSpPr>
          <p:nvPr>
            <p:ph type="sldNum" sz="quarter" idx="4"/>
          </p:nvPr>
        </p:nvSpPr>
        <p:spPr bwMode="auto">
          <a:xfrm>
            <a:off x="222250" y="6423025"/>
            <a:ext cx="736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3798"/>
                </a:solidFill>
              </a:defRPr>
            </a:lvl1pPr>
          </a:lstStyle>
          <a:p>
            <a:r>
              <a:rPr lang="en-US" altLang="en-US"/>
              <a:t>| </a:t>
            </a:r>
            <a:fld id="{BE3ACBB1-B846-48A9-806E-588F24EAD765}" type="slidenum">
              <a:rPr lang="en-US" altLang="en-US" smtClean="0"/>
              <a:pPr/>
              <a:t>‹#›</a:t>
            </a:fld>
            <a:r>
              <a:rPr lang="en-US" altLang="en-US"/>
              <a:t> |</a:t>
            </a:r>
          </a:p>
        </p:txBody>
      </p:sp>
      <p:pic>
        <p:nvPicPr>
          <p:cNvPr id="9222" name="Picture 6" descr="NFHS-Small-Logo-color-Tran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8450" y="5499100"/>
            <a:ext cx="5762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84695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fontAlgn="base">
        <a:spcBef>
          <a:spcPct val="0"/>
        </a:spcBef>
        <a:spcAft>
          <a:spcPct val="0"/>
        </a:spcAft>
        <a:defRPr sz="3600">
          <a:solidFill>
            <a:schemeClr val="bg1"/>
          </a:solidFill>
          <a:latin typeface="Arial Black" pitchFamily="34" charset="0"/>
        </a:defRPr>
      </a:lvl6pPr>
      <a:lvl7pPr marL="914400" algn="ctr" rtl="0" fontAlgn="base">
        <a:spcBef>
          <a:spcPct val="0"/>
        </a:spcBef>
        <a:spcAft>
          <a:spcPct val="0"/>
        </a:spcAft>
        <a:defRPr sz="3600">
          <a:solidFill>
            <a:schemeClr val="bg1"/>
          </a:solidFill>
          <a:latin typeface="Arial Black" pitchFamily="34" charset="0"/>
        </a:defRPr>
      </a:lvl7pPr>
      <a:lvl8pPr marL="1371600" algn="ctr" rtl="0" fontAlgn="base">
        <a:spcBef>
          <a:spcPct val="0"/>
        </a:spcBef>
        <a:spcAft>
          <a:spcPct val="0"/>
        </a:spcAft>
        <a:defRPr sz="3600">
          <a:solidFill>
            <a:schemeClr val="bg1"/>
          </a:solidFill>
          <a:latin typeface="Arial Black" pitchFamily="34" charset="0"/>
        </a:defRPr>
      </a:lvl8pPr>
      <a:lvl9pPr marL="1828800" algn="ctr" rtl="0" fontAlgn="base">
        <a:spcBef>
          <a:spcPct val="0"/>
        </a:spcBef>
        <a:spcAft>
          <a:spcPct val="0"/>
        </a:spcAft>
        <a:defRPr sz="3600">
          <a:solidFill>
            <a:schemeClr val="bg1"/>
          </a:solidFill>
          <a:latin typeface="Arial Black" pitchFamily="34" charset="0"/>
        </a:defRPr>
      </a:lvl9pPr>
    </p:titleStyle>
    <p:bodyStyle>
      <a:lvl1pPr marL="284163" indent="-284163" algn="l" rtl="0" eaLnBrk="0" fontAlgn="base" hangingPunct="0">
        <a:spcBef>
          <a:spcPct val="20000"/>
        </a:spcBef>
        <a:spcAft>
          <a:spcPct val="0"/>
        </a:spcAft>
        <a:buClr>
          <a:srgbClr val="003798"/>
        </a:buClr>
        <a:buFont typeface="Wingdings" panose="05000000000000000000" pitchFamily="2" charset="2"/>
        <a:buChar char="§"/>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D21034"/>
        </a:buClr>
        <a:buChar char="•"/>
        <a:defRPr sz="2600">
          <a:solidFill>
            <a:schemeClr val="tx1"/>
          </a:solidFill>
          <a:latin typeface="+mn-lt"/>
        </a:defRPr>
      </a:lvl2pPr>
      <a:lvl3pPr marL="1143000" indent="-228600" algn="l" rtl="0" eaLnBrk="0" fontAlgn="base" hangingPunct="0">
        <a:spcBef>
          <a:spcPct val="20000"/>
        </a:spcBef>
        <a:spcAft>
          <a:spcPct val="0"/>
        </a:spcAft>
        <a:buClr>
          <a:srgbClr val="FFCE00"/>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408113"/>
          </a:xfrm>
          <a:prstGeom prst="rect">
            <a:avLst/>
          </a:prstGeom>
          <a:solidFill>
            <a:srgbClr val="0037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solidFill>
                <a:srgbClr val="000000"/>
              </a:solidFill>
            </a:endParaRPr>
          </a:p>
        </p:txBody>
      </p:sp>
      <p:sp>
        <p:nvSpPr>
          <p:cNvPr id="10243" name="Rectangle 3"/>
          <p:cNvSpPr>
            <a:spLocks noGrp="1" noChangeArrowheads="1"/>
          </p:cNvSpPr>
          <p:nvPr>
            <p:ph type="title"/>
          </p:nvPr>
        </p:nvSpPr>
        <p:spPr bwMode="auto">
          <a:xfrm>
            <a:off x="236538" y="169863"/>
            <a:ext cx="86391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44" name="Rectangle 4"/>
          <p:cNvSpPr>
            <a:spLocks noGrp="1" noChangeArrowheads="1"/>
          </p:cNvSpPr>
          <p:nvPr>
            <p:ph type="body" idx="1"/>
          </p:nvPr>
        </p:nvSpPr>
        <p:spPr bwMode="auto">
          <a:xfrm>
            <a:off x="1139825" y="1431925"/>
            <a:ext cx="773588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p:cNvSpPr>
            <a:spLocks noGrp="1" noChangeArrowheads="1"/>
          </p:cNvSpPr>
          <p:nvPr>
            <p:ph type="sldNum" sz="quarter" idx="4"/>
          </p:nvPr>
        </p:nvSpPr>
        <p:spPr bwMode="auto">
          <a:xfrm>
            <a:off x="222250" y="6423025"/>
            <a:ext cx="736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3798"/>
                </a:solidFill>
              </a:defRPr>
            </a:lvl1pPr>
          </a:lstStyle>
          <a:p>
            <a:r>
              <a:rPr lang="en-US" altLang="en-US"/>
              <a:t>| </a:t>
            </a:r>
            <a:fld id="{F88D5B98-40B5-4B57-A124-E604F0ED8FEC}" type="slidenum">
              <a:rPr lang="en-US" altLang="en-US" smtClean="0"/>
              <a:pPr/>
              <a:t>‹#›</a:t>
            </a:fld>
            <a:r>
              <a:rPr lang="en-US" altLang="en-US"/>
              <a:t> |</a:t>
            </a:r>
          </a:p>
        </p:txBody>
      </p:sp>
      <p:pic>
        <p:nvPicPr>
          <p:cNvPr id="10246" name="Picture 6" descr="NFHS-Small-Logo-color-Tran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8450" y="5499100"/>
            <a:ext cx="5762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04929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fontAlgn="base">
        <a:spcBef>
          <a:spcPct val="0"/>
        </a:spcBef>
        <a:spcAft>
          <a:spcPct val="0"/>
        </a:spcAft>
        <a:defRPr sz="3600">
          <a:solidFill>
            <a:schemeClr val="bg1"/>
          </a:solidFill>
          <a:latin typeface="Arial Black" pitchFamily="34" charset="0"/>
        </a:defRPr>
      </a:lvl6pPr>
      <a:lvl7pPr marL="914400" algn="ctr" rtl="0" fontAlgn="base">
        <a:spcBef>
          <a:spcPct val="0"/>
        </a:spcBef>
        <a:spcAft>
          <a:spcPct val="0"/>
        </a:spcAft>
        <a:defRPr sz="3600">
          <a:solidFill>
            <a:schemeClr val="bg1"/>
          </a:solidFill>
          <a:latin typeface="Arial Black" pitchFamily="34" charset="0"/>
        </a:defRPr>
      </a:lvl7pPr>
      <a:lvl8pPr marL="1371600" algn="ctr" rtl="0" fontAlgn="base">
        <a:spcBef>
          <a:spcPct val="0"/>
        </a:spcBef>
        <a:spcAft>
          <a:spcPct val="0"/>
        </a:spcAft>
        <a:defRPr sz="3600">
          <a:solidFill>
            <a:schemeClr val="bg1"/>
          </a:solidFill>
          <a:latin typeface="Arial Black" pitchFamily="34" charset="0"/>
        </a:defRPr>
      </a:lvl8pPr>
      <a:lvl9pPr marL="1828800" algn="ctr" rtl="0" fontAlgn="base">
        <a:spcBef>
          <a:spcPct val="0"/>
        </a:spcBef>
        <a:spcAft>
          <a:spcPct val="0"/>
        </a:spcAft>
        <a:defRPr sz="3600">
          <a:solidFill>
            <a:schemeClr val="bg1"/>
          </a:solidFill>
          <a:latin typeface="Arial Black" pitchFamily="34" charset="0"/>
        </a:defRPr>
      </a:lvl9pPr>
    </p:titleStyle>
    <p:bodyStyle>
      <a:lvl1pPr marL="284163" indent="-284163" algn="l" rtl="0" eaLnBrk="0" fontAlgn="base" hangingPunct="0">
        <a:spcBef>
          <a:spcPct val="20000"/>
        </a:spcBef>
        <a:spcAft>
          <a:spcPct val="0"/>
        </a:spcAft>
        <a:buClr>
          <a:srgbClr val="003798"/>
        </a:buClr>
        <a:buFont typeface="Wingdings" panose="05000000000000000000" pitchFamily="2" charset="2"/>
        <a:buChar char="§"/>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D21034"/>
        </a:buClr>
        <a:buChar char="•"/>
        <a:defRPr sz="2600">
          <a:solidFill>
            <a:schemeClr val="tx1"/>
          </a:solidFill>
          <a:latin typeface="+mn-lt"/>
        </a:defRPr>
      </a:lvl2pPr>
      <a:lvl3pPr marL="1143000" indent="-228600" algn="l" rtl="0" eaLnBrk="0" fontAlgn="base" hangingPunct="0">
        <a:spcBef>
          <a:spcPct val="20000"/>
        </a:spcBef>
        <a:spcAft>
          <a:spcPct val="0"/>
        </a:spcAft>
        <a:buClr>
          <a:srgbClr val="FFCE00"/>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www.piaa.org/" TargetMode="Externa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2" Type="http://schemas.openxmlformats.org/officeDocument/2006/relationships/hyperlink" Target="http://www.piaa.org/rules" TargetMode="Externa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altLang="en-US"/>
              <a:t>The Tower Philosophy</a:t>
            </a:r>
          </a:p>
        </p:txBody>
      </p:sp>
      <p:pic>
        <p:nvPicPr>
          <p:cNvPr id="179203"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132013" y="2586038"/>
            <a:ext cx="4848225" cy="1685925"/>
          </a:xfrm>
        </p:spPr>
      </p:pic>
      <p:sp>
        <p:nvSpPr>
          <p:cNvPr id="2" name="Rectangle 1"/>
          <p:cNvSpPr/>
          <p:nvPr/>
        </p:nvSpPr>
        <p:spPr>
          <a:xfrm>
            <a:off x="3030577" y="1059458"/>
            <a:ext cx="3211457" cy="923330"/>
          </a:xfrm>
          <a:prstGeom prst="rect">
            <a:avLst/>
          </a:prstGeom>
          <a:noFill/>
        </p:spPr>
        <p:txBody>
          <a:bodyPr wrap="none">
            <a:spAutoFit/>
          </a:bodyPr>
          <a:lstStyle/>
          <a:p>
            <a:pPr algn="ctr">
              <a:defRPr/>
            </a:pPr>
            <a:r>
              <a:rPr lang="en-US" altLang="en-US" sz="5400" b="1" dirty="0">
                <a:ln w="6600">
                  <a:solidFill>
                    <a:srgbClr val="333399"/>
                  </a:solidFill>
                  <a:prstDash val="solid"/>
                </a:ln>
                <a:solidFill>
                  <a:srgbClr val="FFFFFF"/>
                </a:solidFill>
                <a:effectLst>
                  <a:outerShdw dist="38100" dir="2700000" algn="tl" rotWithShape="0">
                    <a:srgbClr val="333399"/>
                  </a:outerShdw>
                </a:effectLst>
              </a:rPr>
              <a:t>Welcome</a:t>
            </a:r>
            <a:endParaRPr lang="en-US" sz="5400" b="1" dirty="0">
              <a:ln w="6600">
                <a:solidFill>
                  <a:srgbClr val="333399"/>
                </a:solidFill>
                <a:prstDash val="solid"/>
              </a:ln>
              <a:solidFill>
                <a:srgbClr val="FFFFFF"/>
              </a:solidFill>
              <a:effectLst>
                <a:outerShdw dist="38100" dir="2700000" algn="tl" rotWithShape="0">
                  <a:srgbClr val="333399"/>
                </a:outerShdw>
              </a:effectLst>
            </a:endParaRPr>
          </a:p>
        </p:txBody>
      </p:sp>
    </p:spTree>
    <p:extLst>
      <p:ext uri="{BB962C8B-B14F-4D97-AF65-F5344CB8AC3E}">
        <p14:creationId xmlns:p14="http://schemas.microsoft.com/office/powerpoint/2010/main" val="1164267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Rule </a:t>
            </a:r>
            <a:r>
              <a:rPr lang="en-US" dirty="0"/>
              <a:t>2-9-1</a:t>
            </a:r>
            <a:r>
              <a:rPr lang="en-US" altLang="en-US" dirty="0"/>
              <a:t> </a:t>
            </a:r>
            <a:br>
              <a:rPr lang="en-US" altLang="en-US" dirty="0"/>
            </a:br>
            <a:r>
              <a:rPr lang="en-US" altLang="en-US" dirty="0"/>
              <a:t>signal to the scorer</a:t>
            </a:r>
            <a:endParaRPr lang="en-US" dirty="0"/>
          </a:p>
        </p:txBody>
      </p:sp>
      <p:sp>
        <p:nvSpPr>
          <p:cNvPr id="3" name="Content Placeholder 2"/>
          <p:cNvSpPr>
            <a:spLocks noGrp="1"/>
          </p:cNvSpPr>
          <p:nvPr>
            <p:ph idx="1"/>
          </p:nvPr>
        </p:nvSpPr>
        <p:spPr/>
        <p:txBody>
          <a:bodyPr/>
          <a:lstStyle/>
          <a:p>
            <a:pPr hangingPunct="0"/>
            <a:r>
              <a:rPr lang="en-US" dirty="0"/>
              <a:t>When a foul occurs, an official shall signal the timer to stop the clock.  The official shall verbally inform the offender, then with finger(s) of </a:t>
            </a:r>
            <a:r>
              <a:rPr lang="en-US" u="sng" dirty="0"/>
              <a:t>two</a:t>
            </a:r>
            <a:r>
              <a:rPr lang="en-US" dirty="0"/>
              <a:t> hands, indicate to the scorer the number of the offender and the number of free throws.</a:t>
            </a:r>
          </a:p>
          <a:p>
            <a:pPr hangingPunct="0"/>
            <a:endParaRPr lang="en-US" dirty="0"/>
          </a:p>
          <a:p>
            <a:r>
              <a:rPr lang="en-US" b="1" dirty="0"/>
              <a:t>Rationale:</a:t>
            </a:r>
            <a:r>
              <a:rPr lang="en-US" dirty="0"/>
              <a:t> To minimize foul reporting errors, that occur between the officials and the scorekeepers when the information gets lost in the translation.  Two handed reporting is easier for the scorekeepers to see and comprehend in addition to being less confusing.</a:t>
            </a:r>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674398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RULE 2-9-1 SIGNALS </a:t>
            </a:r>
            <a:br>
              <a:rPr lang="en-US" dirty="0"/>
            </a:br>
            <a:r>
              <a:rPr lang="en-US" dirty="0"/>
              <a:t>(TWO-HAND REPORTING)</a:t>
            </a:r>
          </a:p>
        </p:txBody>
      </p:sp>
      <p:sp>
        <p:nvSpPr>
          <p:cNvPr id="5" name="Content Placeholder 4"/>
          <p:cNvSpPr>
            <a:spLocks noGrp="1"/>
          </p:cNvSpPr>
          <p:nvPr>
            <p:ph idx="1"/>
          </p:nvPr>
        </p:nvSpPr>
        <p:spPr>
          <a:xfrm>
            <a:off x="1100139" y="1989138"/>
            <a:ext cx="4498022" cy="4137342"/>
          </a:xfrm>
        </p:spPr>
        <p:txBody>
          <a:bodyPr/>
          <a:lstStyle/>
          <a:p>
            <a:pPr>
              <a:lnSpc>
                <a:spcPct val="90000"/>
              </a:lnSpc>
            </a:pPr>
            <a:r>
              <a:rPr lang="en-US" sz="2400" dirty="0"/>
              <a:t>Officials should report fouls to the scorer by using two hands. </a:t>
            </a:r>
          </a:p>
          <a:p>
            <a:pPr>
              <a:lnSpc>
                <a:spcPct val="90000"/>
              </a:lnSpc>
            </a:pPr>
            <a:r>
              <a:rPr lang="en-US" sz="2400" dirty="0"/>
              <a:t>The right hand will indicate the first digit (tens or “two” in the </a:t>
            </a:r>
            <a:r>
              <a:rPr lang="en-US" sz="2400" dirty="0" err="1"/>
              <a:t>PlayPic</a:t>
            </a:r>
            <a:r>
              <a:rPr lang="en-US" sz="2400" dirty="0"/>
              <a:t> example) and the left hand will show a second digit (ones or “four”), so it appears in a left-to-right sequence to the scorer. </a:t>
            </a:r>
          </a:p>
          <a:p>
            <a:pPr>
              <a:lnSpc>
                <a:spcPct val="90000"/>
              </a:lnSpc>
            </a:pPr>
            <a:r>
              <a:rPr lang="en-US" sz="2400" dirty="0"/>
              <a:t>When reporting, the official should verbalize 24, not two-four.</a:t>
            </a:r>
            <a:endParaRPr lang="en-US" sz="2200" spc="-150" dirty="0"/>
          </a:p>
        </p:txBody>
      </p:sp>
      <p:sp>
        <p:nvSpPr>
          <p:cNvPr id="8" name="Footer Placeholder 3"/>
          <p:cNvSpPr>
            <a:spLocks noGrp="1"/>
          </p:cNvSpPr>
          <p:nvPr>
            <p:ph type="ftr" sz="quarter" idx="11"/>
          </p:nvPr>
        </p:nvSpPr>
        <p:spPr>
          <a:xfrm>
            <a:off x="7497763" y="6516688"/>
            <a:ext cx="1493837" cy="303212"/>
          </a:xfrm>
        </p:spPr>
        <p:txBody>
          <a:bodyPr/>
          <a:lstStyle/>
          <a:p>
            <a:pPr>
              <a:defRPr/>
            </a:pPr>
            <a:r>
              <a:rPr lang="en-US"/>
              <a:t>www.nfhs.org</a:t>
            </a:r>
          </a:p>
        </p:txBody>
      </p:sp>
      <p:pic>
        <p:nvPicPr>
          <p:cNvPr id="2" name="Picture 1"/>
          <p:cNvPicPr>
            <a:picLocks noChangeAspect="1"/>
          </p:cNvPicPr>
          <p:nvPr/>
        </p:nvPicPr>
        <p:blipFill>
          <a:blip r:embed="rId3"/>
          <a:stretch>
            <a:fillRect/>
          </a:stretch>
        </p:blipFill>
        <p:spPr>
          <a:xfrm>
            <a:off x="5872480" y="2179320"/>
            <a:ext cx="2743200" cy="2630424"/>
          </a:xfrm>
          <a:prstGeom prst="rect">
            <a:avLst/>
          </a:prstGeom>
        </p:spPr>
      </p:pic>
    </p:spTree>
    <p:extLst>
      <p:ext uri="{BB962C8B-B14F-4D97-AF65-F5344CB8AC3E}">
        <p14:creationId xmlns:p14="http://schemas.microsoft.com/office/powerpoint/2010/main" val="155800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Rule </a:t>
            </a:r>
            <a:r>
              <a:rPr lang="en-US" dirty="0"/>
              <a:t>3-4-1d</a:t>
            </a:r>
            <a:r>
              <a:rPr lang="en-US" sz="3400" dirty="0"/>
              <a:t> </a:t>
            </a:r>
            <a:br>
              <a:rPr lang="en-US" sz="3400" dirty="0"/>
            </a:br>
            <a:r>
              <a:rPr lang="en-US" sz="3400" dirty="0"/>
              <a:t>TEAM JERSEY</a:t>
            </a:r>
          </a:p>
        </p:txBody>
      </p:sp>
      <p:sp>
        <p:nvSpPr>
          <p:cNvPr id="3" name="Content Placeholder 2"/>
          <p:cNvSpPr>
            <a:spLocks noGrp="1"/>
          </p:cNvSpPr>
          <p:nvPr>
            <p:ph idx="1"/>
          </p:nvPr>
        </p:nvSpPr>
        <p:spPr/>
        <p:txBody>
          <a:bodyPr/>
          <a:lstStyle/>
          <a:p>
            <a:r>
              <a:rPr lang="en-US" dirty="0"/>
              <a:t>There are no color/design restrictions in the area of the team jersey from the imaginary line at the base of the neckline to the top of the shoulder and in the corresponding area on the back of the jersey.  </a:t>
            </a:r>
            <a:r>
              <a:rPr lang="en-US" u="sng" dirty="0"/>
              <a:t>There are restrictions on what identifying names may be placed in this area (see Article 3-4-4).</a:t>
            </a:r>
            <a:endParaRPr lang="en-US" dirty="0"/>
          </a:p>
          <a:p>
            <a:pPr marL="0" indent="0">
              <a:buNone/>
            </a:pPr>
            <a:endParaRPr lang="en-US" dirty="0"/>
          </a:p>
          <a:p>
            <a:r>
              <a:rPr lang="en-US" b="1" dirty="0"/>
              <a:t>Rationale:</a:t>
            </a:r>
            <a:r>
              <a:rPr lang="en-US" dirty="0"/>
              <a:t>  Provide guidance on the forthcoming restrictions for this area of the jersey.</a:t>
            </a:r>
            <a:endParaRPr lang="en-US" sz="2400" dirty="0"/>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38196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Rules 3-4-4 UNIFORMS </a:t>
            </a:r>
          </a:p>
        </p:txBody>
      </p:sp>
      <p:sp>
        <p:nvSpPr>
          <p:cNvPr id="3" name="Content Placeholder 2"/>
          <p:cNvSpPr>
            <a:spLocks noGrp="1"/>
          </p:cNvSpPr>
          <p:nvPr>
            <p:ph idx="1"/>
          </p:nvPr>
        </p:nvSpPr>
        <p:spPr/>
        <p:txBody>
          <a:bodyPr/>
          <a:lstStyle/>
          <a:p>
            <a:pPr marL="0" indent="0">
              <a:buNone/>
            </a:pPr>
            <a:r>
              <a:rPr lang="en-US" sz="2400" dirty="0"/>
              <a:t>Identifying name(s) shall adhere to the following:</a:t>
            </a:r>
          </a:p>
          <a:p>
            <a:r>
              <a:rPr lang="en-US" sz="2400" dirty="0"/>
              <a:t>a.  If used, lettering with school name, school’s nickname, school logo, player’s name and /or abbreviation of the official school name shall be placed horizontally on the jersey.</a:t>
            </a:r>
          </a:p>
          <a:p>
            <a:r>
              <a:rPr lang="en-US" sz="2400" dirty="0"/>
              <a:t>b.  The panel in the shoulder area of the jersey on the back may be used for placing an identifying name as well.</a:t>
            </a:r>
          </a:p>
          <a:p>
            <a:endParaRPr lang="en-US" sz="2400" dirty="0"/>
          </a:p>
          <a:p>
            <a:r>
              <a:rPr lang="en-US" sz="2400" b="1" dirty="0"/>
              <a:t>Rationale:  </a:t>
            </a:r>
            <a:r>
              <a:rPr lang="en-US" sz="2400" dirty="0"/>
              <a:t>Provide guidance to persons purchasing uniforms in determining what wording should go onto the jersey.</a:t>
            </a:r>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1280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3-4-4</a:t>
            </a:r>
            <a:r>
              <a:rPr lang="en-US" cap="none" dirty="0"/>
              <a:t>a UNIFORMS</a:t>
            </a:r>
            <a:endParaRPr lang="en-US" dirty="0"/>
          </a:p>
        </p:txBody>
      </p:sp>
      <p:sp>
        <p:nvSpPr>
          <p:cNvPr id="3" name="Content Placeholder 2"/>
          <p:cNvSpPr>
            <a:spLocks noGrp="1"/>
          </p:cNvSpPr>
          <p:nvPr>
            <p:ph idx="1"/>
          </p:nvPr>
        </p:nvSpPr>
        <p:spPr>
          <a:xfrm>
            <a:off x="1100139" y="1989139"/>
            <a:ext cx="7647621" cy="4066222"/>
          </a:xfrm>
        </p:spPr>
        <p:txBody>
          <a:bodyPr/>
          <a:lstStyle/>
          <a:p>
            <a:r>
              <a:rPr lang="en-US" dirty="0"/>
              <a:t>If used, lettering is permitted in the form of a school’s name, a school’s nickname, a player’s name or an abbreviation of the school’s official name. </a:t>
            </a:r>
            <a:r>
              <a:rPr lang="en-US" dirty="0" err="1"/>
              <a:t>PlayPics</a:t>
            </a:r>
            <a:r>
              <a:rPr lang="en-US" dirty="0"/>
              <a:t> A, B and C are all legal examples.</a:t>
            </a:r>
          </a:p>
        </p:txBody>
      </p:sp>
      <p:sp>
        <p:nvSpPr>
          <p:cNvPr id="4" name="Footer Placeholder 3"/>
          <p:cNvSpPr>
            <a:spLocks noGrp="1"/>
          </p:cNvSpPr>
          <p:nvPr>
            <p:ph type="ftr" sz="quarter" idx="11"/>
          </p:nvPr>
        </p:nvSpPr>
        <p:spPr/>
        <p:txBody>
          <a:bodyPr/>
          <a:lstStyle/>
          <a:p>
            <a:pPr>
              <a:defRPr/>
            </a:pPr>
            <a:r>
              <a:rPr lang="en-US"/>
              <a:t>www.nfhs.org</a:t>
            </a:r>
          </a:p>
        </p:txBody>
      </p:sp>
      <p:pic>
        <p:nvPicPr>
          <p:cNvPr id="5" name="Picture 4"/>
          <p:cNvPicPr>
            <a:picLocks noChangeAspect="1"/>
          </p:cNvPicPr>
          <p:nvPr/>
        </p:nvPicPr>
        <p:blipFill>
          <a:blip r:embed="rId3"/>
          <a:stretch>
            <a:fillRect/>
          </a:stretch>
        </p:blipFill>
        <p:spPr>
          <a:xfrm>
            <a:off x="1495816" y="3616960"/>
            <a:ext cx="6843512" cy="2127504"/>
          </a:xfrm>
          <a:prstGeom prst="rect">
            <a:avLst/>
          </a:prstGeom>
        </p:spPr>
      </p:pic>
    </p:spTree>
    <p:extLst>
      <p:ext uri="{BB962C8B-B14F-4D97-AF65-F5344CB8AC3E}">
        <p14:creationId xmlns:p14="http://schemas.microsoft.com/office/powerpoint/2010/main" val="148113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RULE 3-4-4</a:t>
            </a:r>
            <a:r>
              <a:rPr lang="en-US" cap="none" dirty="0"/>
              <a:t>b UNIFORMS</a:t>
            </a:r>
            <a:endParaRPr lang="en-US" dirty="0"/>
          </a:p>
        </p:txBody>
      </p:sp>
      <p:sp>
        <p:nvSpPr>
          <p:cNvPr id="5" name="Content Placeholder 4"/>
          <p:cNvSpPr>
            <a:spLocks noGrp="1"/>
          </p:cNvSpPr>
          <p:nvPr>
            <p:ph idx="1"/>
          </p:nvPr>
        </p:nvSpPr>
        <p:spPr>
          <a:xfrm>
            <a:off x="1100140" y="1895708"/>
            <a:ext cx="7505380" cy="4739268"/>
          </a:xfrm>
        </p:spPr>
        <p:txBody>
          <a:bodyPr/>
          <a:lstStyle/>
          <a:p>
            <a:r>
              <a:rPr lang="en-US" sz="2500" dirty="0"/>
              <a:t>In </a:t>
            </a:r>
            <a:r>
              <a:rPr lang="en-US" sz="2500" dirty="0" err="1"/>
              <a:t>PlayPic</a:t>
            </a:r>
            <a:r>
              <a:rPr lang="en-US" sz="2500" dirty="0"/>
              <a:t> A, the </a:t>
            </a:r>
            <a:br>
              <a:rPr lang="en-US" sz="2500" dirty="0"/>
            </a:br>
            <a:r>
              <a:rPr lang="en-US" sz="2500" dirty="0"/>
              <a:t>shoulder area is </a:t>
            </a:r>
            <a:br>
              <a:rPr lang="en-US" sz="2500" dirty="0"/>
            </a:br>
            <a:r>
              <a:rPr lang="en-US" sz="2500" dirty="0"/>
              <a:t>identified and a similar </a:t>
            </a:r>
          </a:p>
          <a:p>
            <a:pPr marL="0" indent="0">
              <a:buNone/>
            </a:pPr>
            <a:r>
              <a:rPr lang="en-US" sz="2500" dirty="0"/>
              <a:t>     area on the back is a</a:t>
            </a:r>
          </a:p>
          <a:p>
            <a:pPr marL="0" indent="0">
              <a:buNone/>
            </a:pPr>
            <a:r>
              <a:rPr lang="en-US" sz="2500" dirty="0"/>
              <a:t>     legal area for the </a:t>
            </a:r>
            <a:br>
              <a:rPr lang="en-US" sz="2500" dirty="0"/>
            </a:br>
            <a:r>
              <a:rPr lang="en-US" sz="2500" dirty="0"/>
              <a:t>     allowable identifying </a:t>
            </a:r>
          </a:p>
          <a:p>
            <a:pPr marL="0" indent="0">
              <a:buNone/>
            </a:pPr>
            <a:r>
              <a:rPr lang="en-US" sz="2500" dirty="0"/>
              <a:t>     name.  </a:t>
            </a:r>
          </a:p>
          <a:p>
            <a:r>
              <a:rPr lang="en-US" sz="2500" dirty="0"/>
              <a:t>The initials of a player are shown which is an illegal example.  The names are generally placed above the number or in the upper shoulder area on the back of the jersey.</a:t>
            </a:r>
          </a:p>
          <a:p>
            <a:r>
              <a:rPr lang="en-US" sz="2500" dirty="0"/>
              <a:t>In </a:t>
            </a:r>
            <a:r>
              <a:rPr lang="en-US" sz="2500" dirty="0" err="1"/>
              <a:t>PlayPic</a:t>
            </a:r>
            <a:r>
              <a:rPr lang="en-US" sz="2500" dirty="0"/>
              <a:t> B, a school logo would be allowed. </a:t>
            </a:r>
          </a:p>
        </p:txBody>
      </p:sp>
      <p:sp>
        <p:nvSpPr>
          <p:cNvPr id="8" name="Footer Placeholder 3"/>
          <p:cNvSpPr>
            <a:spLocks noGrp="1"/>
          </p:cNvSpPr>
          <p:nvPr>
            <p:ph type="ftr" sz="quarter" idx="11"/>
          </p:nvPr>
        </p:nvSpPr>
        <p:spPr>
          <a:xfrm>
            <a:off x="7497763" y="6516688"/>
            <a:ext cx="1493837" cy="303212"/>
          </a:xfrm>
        </p:spPr>
        <p:txBody>
          <a:bodyPr/>
          <a:lstStyle/>
          <a:p>
            <a:pPr>
              <a:defRPr/>
            </a:pPr>
            <a:r>
              <a:rPr lang="en-US"/>
              <a:t>www.nfhs.org</a:t>
            </a:r>
          </a:p>
        </p:txBody>
      </p:sp>
      <p:pic>
        <p:nvPicPr>
          <p:cNvPr id="3" name="Picture 2"/>
          <p:cNvPicPr>
            <a:picLocks noChangeAspect="1"/>
          </p:cNvPicPr>
          <p:nvPr/>
        </p:nvPicPr>
        <p:blipFill>
          <a:blip r:embed="rId3"/>
          <a:stretch>
            <a:fillRect/>
          </a:stretch>
        </p:blipFill>
        <p:spPr>
          <a:xfrm>
            <a:off x="4653661" y="2022591"/>
            <a:ext cx="4322064" cy="2630424"/>
          </a:xfrm>
          <a:prstGeom prst="rect">
            <a:avLst/>
          </a:prstGeom>
        </p:spPr>
      </p:pic>
    </p:spTree>
    <p:extLst>
      <p:ext uri="{BB962C8B-B14F-4D97-AF65-F5344CB8AC3E}">
        <p14:creationId xmlns:p14="http://schemas.microsoft.com/office/powerpoint/2010/main" val="202343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RULE </a:t>
            </a:r>
            <a:r>
              <a:rPr lang="en-US" dirty="0"/>
              <a:t>4-48 NEW</a:t>
            </a:r>
            <a:br>
              <a:rPr lang="en-US" dirty="0"/>
            </a:br>
            <a:r>
              <a:rPr lang="en-US" dirty="0"/>
              <a:t>behavioral warning</a:t>
            </a:r>
            <a:endParaRPr lang="en-US" cap="none" dirty="0"/>
          </a:p>
        </p:txBody>
      </p:sp>
      <p:sp>
        <p:nvSpPr>
          <p:cNvPr id="3" name="Content Placeholder 2"/>
          <p:cNvSpPr>
            <a:spLocks noGrp="1"/>
          </p:cNvSpPr>
          <p:nvPr>
            <p:ph idx="1"/>
          </p:nvPr>
        </p:nvSpPr>
        <p:spPr>
          <a:xfrm>
            <a:off x="1100138" y="2021036"/>
            <a:ext cx="7875587" cy="4338637"/>
          </a:xfrm>
        </p:spPr>
        <p:txBody>
          <a:bodyPr/>
          <a:lstStyle/>
          <a:p>
            <a:r>
              <a:rPr lang="en-US" u="sng" dirty="0"/>
              <a:t>Warning for Coach/Team Conduct</a:t>
            </a:r>
            <a:endParaRPr lang="en-US" dirty="0"/>
          </a:p>
          <a:p>
            <a:r>
              <a:rPr lang="en-US" u="sng" dirty="0"/>
              <a:t>A warning to a coach/team for misconduct is an administrative procedure by an official, which is recorded in the scorebook by the scorer and reported to the Head Coach:</a:t>
            </a:r>
            <a:endParaRPr lang="en-US" dirty="0"/>
          </a:p>
          <a:p>
            <a:r>
              <a:rPr lang="en-US" u="sng" dirty="0"/>
              <a:t>Art. 1 . . . For conduct, such as that described in rule 10-5-1a,b,d,e,f; 10-5-2; 10-5-4 the official shall warn the head coach unless the offense is judged to be major, in which case a technical foul shall be assessed.  Note:  A warning is not required prior to calling a technical foul.</a:t>
            </a:r>
            <a:endParaRPr lang="en-US" dirty="0"/>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05853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25471E-1FD3-4B4A-BFAE-995414B569A3}"/>
              </a:ext>
            </a:extLst>
          </p:cNvPr>
          <p:cNvSpPr>
            <a:spLocks noGrp="1"/>
          </p:cNvSpPr>
          <p:nvPr>
            <p:ph type="title"/>
          </p:nvPr>
        </p:nvSpPr>
        <p:spPr/>
        <p:txBody>
          <a:bodyPr/>
          <a:lstStyle/>
          <a:p>
            <a:r>
              <a:rPr lang="en-US" cap="none" dirty="0"/>
              <a:t>RULE </a:t>
            </a:r>
            <a:r>
              <a:rPr lang="en-US" dirty="0"/>
              <a:t>4-48 NEW </a:t>
            </a:r>
            <a:r>
              <a:rPr lang="en-US" cap="none" dirty="0"/>
              <a:t/>
            </a:r>
            <a:br>
              <a:rPr lang="en-US" cap="none" dirty="0"/>
            </a:br>
            <a:r>
              <a:rPr lang="en-US" dirty="0"/>
              <a:t>behavioral warning</a:t>
            </a:r>
            <a:endParaRPr lang="en-US" cap="none" dirty="0"/>
          </a:p>
        </p:txBody>
      </p:sp>
      <p:sp>
        <p:nvSpPr>
          <p:cNvPr id="3" name="Content Placeholder 2">
            <a:extLst>
              <a:ext uri="{FF2B5EF4-FFF2-40B4-BE49-F238E27FC236}">
                <a16:creationId xmlns="" xmlns:a16="http://schemas.microsoft.com/office/drawing/2014/main" id="{7588029F-6ED6-41C7-BAE0-F4E8A3094D1C}"/>
              </a:ext>
            </a:extLst>
          </p:cNvPr>
          <p:cNvSpPr>
            <a:spLocks noGrp="1"/>
          </p:cNvSpPr>
          <p:nvPr>
            <p:ph idx="1"/>
          </p:nvPr>
        </p:nvSpPr>
        <p:spPr/>
        <p:txBody>
          <a:bodyPr/>
          <a:lstStyle/>
          <a:p>
            <a:r>
              <a:rPr lang="en-US" sz="2400" u="sng" dirty="0"/>
              <a:t>Art. 2 . . . For the first violation of rule 10-6-1, the official shall warn the head coach unless the offense is judged to be major, in which case a technical foul shall be assessed.</a:t>
            </a:r>
            <a:r>
              <a:rPr lang="en-US" sz="2400" b="1" u="sng" dirty="0"/>
              <a:t> </a:t>
            </a:r>
            <a:r>
              <a:rPr lang="en-US" sz="2400" u="sng" dirty="0"/>
              <a:t>Note: A warning is not required prior to calling a technical foul. </a:t>
            </a:r>
            <a:endParaRPr lang="en-US" sz="2400" dirty="0"/>
          </a:p>
          <a:p>
            <a:r>
              <a:rPr lang="en-US" sz="2400" b="1" dirty="0"/>
              <a:t>Rationale: </a:t>
            </a:r>
            <a:r>
              <a:rPr lang="en-US" sz="2400" dirty="0"/>
              <a:t> Stopping play and making sure that the bench and the coach know that an official warning has been given, sends a clear message to everyone in the gym and impacts the behavior of the coach, and in some cases the behavior of the opposing coach.  This change in behavior creates a better atmosphere and many times avoids the need to administer a technical foul.    </a:t>
            </a:r>
          </a:p>
          <a:p>
            <a:endParaRPr lang="en-US" dirty="0"/>
          </a:p>
        </p:txBody>
      </p:sp>
      <p:sp>
        <p:nvSpPr>
          <p:cNvPr id="4" name="Footer Placeholder 3">
            <a:extLst>
              <a:ext uri="{FF2B5EF4-FFF2-40B4-BE49-F238E27FC236}">
                <a16:creationId xmlns="" xmlns:a16="http://schemas.microsoft.com/office/drawing/2014/main" id="{BA93AF19-BD0C-42D7-AE3E-AB30315EEA66}"/>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30325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RULE 4-48-1</a:t>
            </a:r>
            <a:r>
              <a:rPr lang="en-US" cap="none" dirty="0"/>
              <a:t>a NEW </a:t>
            </a:r>
            <a:br>
              <a:rPr lang="en-US" cap="none" dirty="0"/>
            </a:br>
            <a:r>
              <a:rPr lang="en-US" cap="none" dirty="0"/>
              <a:t>BEHAVIORAL WARNING</a:t>
            </a:r>
            <a:endParaRPr lang="en-US" dirty="0"/>
          </a:p>
        </p:txBody>
      </p:sp>
      <p:sp>
        <p:nvSpPr>
          <p:cNvPr id="5" name="Content Placeholder 4"/>
          <p:cNvSpPr>
            <a:spLocks noGrp="1"/>
          </p:cNvSpPr>
          <p:nvPr>
            <p:ph idx="1"/>
          </p:nvPr>
        </p:nvSpPr>
        <p:spPr>
          <a:xfrm>
            <a:off x="1100140" y="1989138"/>
            <a:ext cx="7739060" cy="3609022"/>
          </a:xfrm>
        </p:spPr>
        <p:txBody>
          <a:bodyPr/>
          <a:lstStyle/>
          <a:p>
            <a:r>
              <a:rPr lang="en-US" sz="2200" dirty="0"/>
              <a:t>In </a:t>
            </a:r>
            <a:r>
              <a:rPr lang="en-US" sz="2200" dirty="0" err="1"/>
              <a:t>PlayPic</a:t>
            </a:r>
            <a:r>
              <a:rPr lang="en-US" sz="2200" dirty="0"/>
              <a:t> A, the official shall stop the game and begin the administrative process to have the warning recorded by the scorer in the scorebook and then notify the head coach.</a:t>
            </a:r>
          </a:p>
          <a:p>
            <a:r>
              <a:rPr lang="en-US" sz="2200" dirty="0"/>
              <a:t>In </a:t>
            </a:r>
            <a:r>
              <a:rPr lang="en-US" sz="2200" dirty="0" err="1"/>
              <a:t>PlayPic</a:t>
            </a:r>
            <a:r>
              <a:rPr lang="en-US" sz="2200" dirty="0"/>
              <a:t> B, when the behavior is major no warning should be issued and the officials should rule a technical foul. </a:t>
            </a:r>
          </a:p>
        </p:txBody>
      </p:sp>
      <p:sp>
        <p:nvSpPr>
          <p:cNvPr id="8" name="Footer Placeholder 3"/>
          <p:cNvSpPr>
            <a:spLocks noGrp="1"/>
          </p:cNvSpPr>
          <p:nvPr>
            <p:ph type="ftr" sz="quarter" idx="11"/>
          </p:nvPr>
        </p:nvSpPr>
        <p:spPr>
          <a:xfrm>
            <a:off x="7497763" y="6516688"/>
            <a:ext cx="1493837" cy="303212"/>
          </a:xfrm>
        </p:spPr>
        <p:txBody>
          <a:bodyPr/>
          <a:lstStyle/>
          <a:p>
            <a:pPr>
              <a:defRPr/>
            </a:pPr>
            <a:r>
              <a:rPr lang="en-US"/>
              <a:t>www.nfhs.org</a:t>
            </a:r>
          </a:p>
        </p:txBody>
      </p:sp>
      <p:pic>
        <p:nvPicPr>
          <p:cNvPr id="3" name="Picture 2"/>
          <p:cNvPicPr>
            <a:picLocks noChangeAspect="1"/>
          </p:cNvPicPr>
          <p:nvPr/>
        </p:nvPicPr>
        <p:blipFill>
          <a:blip r:embed="rId3"/>
          <a:stretch>
            <a:fillRect/>
          </a:stretch>
        </p:blipFill>
        <p:spPr>
          <a:xfrm>
            <a:off x="1831437" y="3833997"/>
            <a:ext cx="6269801" cy="2286370"/>
          </a:xfrm>
          <a:prstGeom prst="rect">
            <a:avLst/>
          </a:prstGeom>
        </p:spPr>
      </p:pic>
    </p:spTree>
    <p:extLst>
      <p:ext uri="{BB962C8B-B14F-4D97-AF65-F5344CB8AC3E}">
        <p14:creationId xmlns:p14="http://schemas.microsoft.com/office/powerpoint/2010/main" val="381574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Editorial changes</a:t>
            </a:r>
            <a:endParaRPr lang="en-US" dirty="0"/>
          </a:p>
        </p:txBody>
      </p:sp>
      <p:sp>
        <p:nvSpPr>
          <p:cNvPr id="6" name="Text Placeholder 5"/>
          <p:cNvSpPr>
            <a:spLocks noGrp="1"/>
          </p:cNvSpPr>
          <p:nvPr>
            <p:ph type="body" idx="1"/>
          </p:nvPr>
        </p:nvSpPr>
        <p:spPr/>
        <p:txBody>
          <a:bodyPr/>
          <a:lstStyle/>
          <a:p>
            <a:r>
              <a:rPr lang="en-US" dirty="0"/>
              <a:t>2017-18</a:t>
            </a:r>
          </a:p>
        </p:txBody>
      </p:sp>
      <p:sp>
        <p:nvSpPr>
          <p:cNvPr id="4" name="Footer Placeholder 3"/>
          <p:cNvSpPr>
            <a:spLocks noGrp="1"/>
          </p:cNvSpPr>
          <p:nvPr>
            <p:ph type="ftr" sz="quarter" idx="4294967295"/>
          </p:nvPr>
        </p:nvSpPr>
        <p:spPr>
          <a:xfrm>
            <a:off x="7650163" y="6516688"/>
            <a:ext cx="1493837" cy="303212"/>
          </a:xfrm>
        </p:spPr>
        <p:txBody>
          <a:bodyPr/>
          <a:lstStyle/>
          <a:p>
            <a:pPr>
              <a:defRPr/>
            </a:pPr>
            <a:r>
              <a:rPr lang="en-US"/>
              <a:t>www.nfhs.org</a:t>
            </a:r>
          </a:p>
        </p:txBody>
      </p:sp>
    </p:spTree>
    <p:extLst>
      <p:ext uri="{BB962C8B-B14F-4D97-AF65-F5344CB8AC3E}">
        <p14:creationId xmlns:p14="http://schemas.microsoft.com/office/powerpoint/2010/main" val="127693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300" y="274638"/>
            <a:ext cx="6413500" cy="1512887"/>
          </a:xfrm>
        </p:spPr>
        <p:txBody>
          <a:bodyPr/>
          <a:lstStyle/>
          <a:p>
            <a:pPr eaLnBrk="1" fontAlgn="auto" hangingPunct="1">
              <a:spcAft>
                <a:spcPts val="0"/>
              </a:spcAft>
              <a:defRPr/>
            </a:pPr>
            <a:r>
              <a:rPr lang="en-US" sz="3600" dirty="0"/>
              <a:t>Rule Change Topics</a:t>
            </a:r>
          </a:p>
        </p:txBody>
      </p:sp>
      <p:sp>
        <p:nvSpPr>
          <p:cNvPr id="3" name="Content Placeholder 2"/>
          <p:cNvSpPr>
            <a:spLocks noGrp="1"/>
          </p:cNvSpPr>
          <p:nvPr>
            <p:ph idx="1"/>
          </p:nvPr>
        </p:nvSpPr>
        <p:spPr>
          <a:xfrm>
            <a:off x="2273300" y="1443038"/>
            <a:ext cx="6413500" cy="4683125"/>
          </a:xfrm>
        </p:spPr>
        <p:txBody>
          <a:bodyPr/>
          <a:lstStyle/>
          <a:p>
            <a:pPr eaLnBrk="1" fontAlgn="auto" hangingPunct="1">
              <a:spcAft>
                <a:spcPts val="0"/>
              </a:spcAft>
              <a:buFont typeface="Arial"/>
              <a:buNone/>
              <a:tabLst>
                <a:tab pos="1138238" algn="l"/>
                <a:tab pos="1304925" algn="l"/>
              </a:tabLst>
              <a:defRPr/>
            </a:pPr>
            <a:endParaRPr lang="en-US" sz="2800" b="1" u="sng" dirty="0">
              <a:latin typeface="Times New Roman" charset="0"/>
            </a:endParaRPr>
          </a:p>
          <a:p>
            <a:pPr marL="457200" indent="-457200" eaLnBrk="1" fontAlgn="auto" hangingPunct="1">
              <a:spcAft>
                <a:spcPts val="0"/>
              </a:spcAft>
              <a:tabLst>
                <a:tab pos="1138238" algn="l"/>
                <a:tab pos="1304925" algn="l"/>
              </a:tabLst>
              <a:defRPr/>
            </a:pPr>
            <a:r>
              <a:rPr lang="en-US" sz="2800" b="1" dirty="0">
                <a:latin typeface="Times New Roman" charset="0"/>
              </a:rPr>
              <a:t>The coaching box size has doubled</a:t>
            </a:r>
          </a:p>
          <a:p>
            <a:pPr marL="457200" indent="-457200" eaLnBrk="1" fontAlgn="auto" hangingPunct="1">
              <a:spcAft>
                <a:spcPts val="0"/>
              </a:spcAft>
              <a:tabLst>
                <a:tab pos="1138238" algn="l"/>
                <a:tab pos="1304925" algn="l"/>
              </a:tabLst>
              <a:defRPr/>
            </a:pPr>
            <a:endParaRPr lang="en-US" sz="2800" b="1" dirty="0">
              <a:latin typeface="Times New Roman" charset="0"/>
            </a:endParaRPr>
          </a:p>
          <a:p>
            <a:pPr marL="457200" indent="-457200" eaLnBrk="1" fontAlgn="auto" hangingPunct="1">
              <a:spcAft>
                <a:spcPts val="0"/>
              </a:spcAft>
              <a:tabLst>
                <a:tab pos="1138238" algn="l"/>
                <a:tab pos="1304925" algn="l"/>
              </a:tabLst>
              <a:defRPr/>
            </a:pPr>
            <a:r>
              <a:rPr lang="en-US" sz="2800" b="1" dirty="0">
                <a:latin typeface="Times New Roman" charset="0"/>
              </a:rPr>
              <a:t>We are to report fouls with two hands</a:t>
            </a:r>
          </a:p>
          <a:p>
            <a:pPr marL="457200" indent="-457200" eaLnBrk="1" fontAlgn="auto" hangingPunct="1">
              <a:spcAft>
                <a:spcPts val="0"/>
              </a:spcAft>
              <a:tabLst>
                <a:tab pos="1138238" algn="l"/>
                <a:tab pos="1304925" algn="l"/>
              </a:tabLst>
              <a:defRPr/>
            </a:pPr>
            <a:endParaRPr lang="en-US" sz="2800" b="1" dirty="0">
              <a:latin typeface="Times New Roman" charset="0"/>
            </a:endParaRPr>
          </a:p>
          <a:p>
            <a:pPr marL="457200" indent="-457200" eaLnBrk="1" fontAlgn="auto" hangingPunct="1">
              <a:spcAft>
                <a:spcPts val="0"/>
              </a:spcAft>
              <a:tabLst>
                <a:tab pos="1138238" algn="l"/>
                <a:tab pos="1304925" algn="l"/>
              </a:tabLst>
              <a:defRPr/>
            </a:pPr>
            <a:r>
              <a:rPr lang="en-US" sz="2800" b="1" dirty="0">
                <a:latin typeface="Times New Roman" charset="0"/>
              </a:rPr>
              <a:t>Jersey naming restrictions</a:t>
            </a:r>
          </a:p>
          <a:p>
            <a:pPr marL="457200" indent="-457200" eaLnBrk="1" fontAlgn="auto" hangingPunct="1">
              <a:spcAft>
                <a:spcPts val="0"/>
              </a:spcAft>
              <a:tabLst>
                <a:tab pos="1138238" algn="l"/>
                <a:tab pos="1304925" algn="l"/>
              </a:tabLst>
              <a:defRPr/>
            </a:pPr>
            <a:endParaRPr lang="en-US" sz="2800" b="1" dirty="0">
              <a:latin typeface="Times New Roman" charset="0"/>
            </a:endParaRPr>
          </a:p>
          <a:p>
            <a:pPr marL="457200" indent="-457200" eaLnBrk="1" fontAlgn="auto" hangingPunct="1">
              <a:spcAft>
                <a:spcPts val="0"/>
              </a:spcAft>
              <a:tabLst>
                <a:tab pos="1138238" algn="l"/>
                <a:tab pos="1304925" algn="l"/>
              </a:tabLst>
              <a:defRPr/>
            </a:pPr>
            <a:r>
              <a:rPr lang="en-US" sz="2800" b="1" dirty="0">
                <a:latin typeface="Times New Roman" charset="0"/>
              </a:rPr>
              <a:t>New warning for coaches misconduct</a:t>
            </a:r>
          </a:p>
        </p:txBody>
      </p:sp>
      <p:sp>
        <p:nvSpPr>
          <p:cNvPr id="128004" name="Footer Placeholder 4"/>
          <p:cNvSpPr txBox="1">
            <a:spLocks/>
          </p:cNvSpPr>
          <p:nvPr/>
        </p:nvSpPr>
        <p:spPr bwMode="auto">
          <a:xfrm>
            <a:off x="5959475" y="6359525"/>
            <a:ext cx="139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US" altLang="en-US" sz="1200" b="1">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821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RULE 4-4-7b BALL LOCATION, </a:t>
            </a:r>
            <a:br>
              <a:rPr lang="en-US" dirty="0"/>
            </a:br>
            <a:r>
              <a:rPr lang="en-US" dirty="0"/>
              <a:t>AT DISPOSAL</a:t>
            </a:r>
            <a:br>
              <a:rPr lang="en-US" dirty="0"/>
            </a:br>
            <a:r>
              <a:rPr lang="en-US" cap="none" dirty="0"/>
              <a:t/>
            </a:r>
            <a:br>
              <a:rPr lang="en-US" cap="none" dirty="0"/>
            </a:br>
            <a:endParaRPr lang="en-US" cap="none" dirty="0"/>
          </a:p>
        </p:txBody>
      </p:sp>
      <p:sp>
        <p:nvSpPr>
          <p:cNvPr id="3" name="Content Placeholder 2"/>
          <p:cNvSpPr>
            <a:spLocks noGrp="1"/>
          </p:cNvSpPr>
          <p:nvPr>
            <p:ph idx="1"/>
          </p:nvPr>
        </p:nvSpPr>
        <p:spPr/>
        <p:txBody>
          <a:bodyPr/>
          <a:lstStyle/>
          <a:p>
            <a:r>
              <a:rPr lang="en-US" dirty="0"/>
              <a:t>A ball is at the disposal of the </a:t>
            </a:r>
            <a:r>
              <a:rPr lang="en-US" u="sng" dirty="0"/>
              <a:t>thrower or free thrower </a:t>
            </a:r>
            <a:r>
              <a:rPr lang="en-US" dirty="0"/>
              <a:t>after it is bounced to him/her. </a:t>
            </a:r>
          </a:p>
          <a:p>
            <a:endParaRPr lang="en-US" dirty="0"/>
          </a:p>
          <a:p>
            <a:r>
              <a:rPr lang="en-US" b="1" dirty="0"/>
              <a:t>Rationale</a:t>
            </a:r>
            <a:r>
              <a:rPr lang="en-US" dirty="0"/>
              <a:t>:  Clarifies what player has the ball at his/her disposal.</a:t>
            </a:r>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91548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4-4-7</a:t>
            </a:r>
            <a:r>
              <a:rPr lang="en-US" cap="none" dirty="0"/>
              <a:t>b BALL LOCATION, </a:t>
            </a:r>
            <a:br>
              <a:rPr lang="en-US" cap="none" dirty="0"/>
            </a:br>
            <a:r>
              <a:rPr lang="en-US" cap="none" dirty="0"/>
              <a:t>AT DISPOSAL</a:t>
            </a:r>
            <a:endParaRPr lang="en-US" dirty="0"/>
          </a:p>
        </p:txBody>
      </p:sp>
      <p:sp>
        <p:nvSpPr>
          <p:cNvPr id="3" name="Content Placeholder 2"/>
          <p:cNvSpPr>
            <a:spLocks noGrp="1"/>
          </p:cNvSpPr>
          <p:nvPr>
            <p:ph idx="1"/>
          </p:nvPr>
        </p:nvSpPr>
        <p:spPr>
          <a:xfrm>
            <a:off x="1100140" y="1989138"/>
            <a:ext cx="7149780" cy="4338637"/>
          </a:xfrm>
        </p:spPr>
        <p:txBody>
          <a:bodyPr/>
          <a:lstStyle/>
          <a:p>
            <a:r>
              <a:rPr lang="en-US" sz="2400" dirty="0"/>
              <a:t>In </a:t>
            </a:r>
            <a:r>
              <a:rPr lang="en-US" sz="2400" dirty="0" err="1"/>
              <a:t>PlayPic</a:t>
            </a:r>
            <a:r>
              <a:rPr lang="en-US" sz="2400" dirty="0"/>
              <a:t> A, the ball is at the thrower’s disposal when the thrower catches the ball from the official’s bounce. In </a:t>
            </a:r>
            <a:r>
              <a:rPr lang="en-US" sz="2400" dirty="0" err="1"/>
              <a:t>PlayPic</a:t>
            </a:r>
            <a:r>
              <a:rPr lang="en-US" sz="2400" dirty="0"/>
              <a:t> B, the ball is at the free-thrower’s disposal when the free thrower catches the ball from the official’s bounce. </a:t>
            </a:r>
          </a:p>
        </p:txBody>
      </p:sp>
      <p:sp>
        <p:nvSpPr>
          <p:cNvPr id="4" name="Footer Placeholder 3"/>
          <p:cNvSpPr>
            <a:spLocks noGrp="1"/>
          </p:cNvSpPr>
          <p:nvPr>
            <p:ph type="ftr" sz="quarter" idx="11"/>
          </p:nvPr>
        </p:nvSpPr>
        <p:spPr/>
        <p:txBody>
          <a:bodyPr/>
          <a:lstStyle/>
          <a:p>
            <a:pPr>
              <a:defRPr/>
            </a:pPr>
            <a:r>
              <a:rPr lang="en-US"/>
              <a:t>www.nfhs.org</a:t>
            </a:r>
          </a:p>
        </p:txBody>
      </p:sp>
      <p:pic>
        <p:nvPicPr>
          <p:cNvPr id="7" name="Picture 6"/>
          <p:cNvPicPr>
            <a:picLocks noChangeAspect="1"/>
          </p:cNvPicPr>
          <p:nvPr/>
        </p:nvPicPr>
        <p:blipFill>
          <a:blip r:embed="rId3"/>
          <a:stretch>
            <a:fillRect/>
          </a:stretch>
        </p:blipFill>
        <p:spPr>
          <a:xfrm>
            <a:off x="1535291" y="4021503"/>
            <a:ext cx="6272645" cy="2097754"/>
          </a:xfrm>
          <a:prstGeom prst="rect">
            <a:avLst/>
          </a:prstGeom>
        </p:spPr>
      </p:pic>
    </p:spTree>
    <p:extLst>
      <p:ext uri="{BB962C8B-B14F-4D97-AF65-F5344CB8AC3E}">
        <p14:creationId xmlns:p14="http://schemas.microsoft.com/office/powerpoint/2010/main" val="278328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Points of emphasis</a:t>
            </a:r>
            <a:endParaRPr lang="en-US" dirty="0"/>
          </a:p>
        </p:txBody>
      </p:sp>
      <p:sp>
        <p:nvSpPr>
          <p:cNvPr id="6" name="Text Placeholder 5"/>
          <p:cNvSpPr>
            <a:spLocks noGrp="1"/>
          </p:cNvSpPr>
          <p:nvPr>
            <p:ph type="body" idx="1"/>
          </p:nvPr>
        </p:nvSpPr>
        <p:spPr/>
        <p:txBody>
          <a:bodyPr/>
          <a:lstStyle/>
          <a:p>
            <a:r>
              <a:rPr lang="en-US" dirty="0"/>
              <a:t>2017-18</a:t>
            </a:r>
          </a:p>
        </p:txBody>
      </p:sp>
      <p:sp>
        <p:nvSpPr>
          <p:cNvPr id="4" name="Footer Placeholder 3"/>
          <p:cNvSpPr>
            <a:spLocks noGrp="1"/>
          </p:cNvSpPr>
          <p:nvPr>
            <p:ph type="ftr" sz="quarter" idx="4294967295"/>
          </p:nvPr>
        </p:nvSpPr>
        <p:spPr>
          <a:xfrm>
            <a:off x="7650163" y="6516688"/>
            <a:ext cx="1493837" cy="303212"/>
          </a:xfrm>
        </p:spPr>
        <p:txBody>
          <a:bodyPr/>
          <a:lstStyle/>
          <a:p>
            <a:pPr>
              <a:defRPr/>
            </a:pPr>
            <a:r>
              <a:rPr lang="en-US"/>
              <a:t>www.nfhs.org</a:t>
            </a:r>
          </a:p>
        </p:txBody>
      </p:sp>
    </p:spTree>
    <p:extLst>
      <p:ext uri="{BB962C8B-B14F-4D97-AF65-F5344CB8AC3E}">
        <p14:creationId xmlns:p14="http://schemas.microsoft.com/office/powerpoint/2010/main" val="1966030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300" y="274638"/>
            <a:ext cx="6413500" cy="1512887"/>
          </a:xfrm>
        </p:spPr>
        <p:txBody>
          <a:bodyPr/>
          <a:lstStyle/>
          <a:p>
            <a:pPr eaLnBrk="1" fontAlgn="auto" hangingPunct="1">
              <a:spcAft>
                <a:spcPts val="0"/>
              </a:spcAft>
              <a:defRPr/>
            </a:pPr>
            <a:r>
              <a:rPr lang="en-US" sz="3600" dirty="0"/>
              <a:t>Points of Emphasis</a:t>
            </a:r>
          </a:p>
        </p:txBody>
      </p:sp>
      <p:sp>
        <p:nvSpPr>
          <p:cNvPr id="3" name="Content Placeholder 2"/>
          <p:cNvSpPr>
            <a:spLocks noGrp="1"/>
          </p:cNvSpPr>
          <p:nvPr>
            <p:ph idx="1"/>
          </p:nvPr>
        </p:nvSpPr>
        <p:spPr>
          <a:xfrm>
            <a:off x="2273300" y="1443038"/>
            <a:ext cx="6413500" cy="4683125"/>
          </a:xfrm>
        </p:spPr>
        <p:txBody>
          <a:bodyPr/>
          <a:lstStyle/>
          <a:p>
            <a:pPr marL="514350" indent="-514350">
              <a:buFont typeface="Arial Black" panose="020B0A04020102020204" pitchFamily="34" charset="0"/>
              <a:buAutoNum type="arabicPeriod"/>
              <a:defRPr/>
            </a:pPr>
            <a:r>
              <a:rPr lang="en-US" altLang="en-US" sz="3600" dirty="0"/>
              <a:t>Head covering worn for medical or religious reason</a:t>
            </a:r>
          </a:p>
          <a:p>
            <a:pPr marL="514350" indent="-514350">
              <a:buFont typeface="Arial Black" panose="020B0A04020102020204" pitchFamily="34" charset="0"/>
              <a:buAutoNum type="arabicPeriod"/>
              <a:defRPr/>
            </a:pPr>
            <a:r>
              <a:rPr lang="en-US" altLang="en-US" sz="3600" dirty="0"/>
              <a:t>Team control on throw-in</a:t>
            </a:r>
          </a:p>
          <a:p>
            <a:pPr marL="514350" indent="-514350">
              <a:buFont typeface="Arial Black" panose="020B0A04020102020204" pitchFamily="34" charset="0"/>
              <a:buAutoNum type="arabicPeriod"/>
              <a:defRPr/>
            </a:pPr>
            <a:r>
              <a:rPr lang="en-US" altLang="en-US" sz="3600" dirty="0"/>
              <a:t>Intentional fouls</a:t>
            </a:r>
          </a:p>
          <a:p>
            <a:pPr marL="514350" indent="-514350">
              <a:buFont typeface="Arial Black" panose="020B0A04020102020204" pitchFamily="34" charset="0"/>
              <a:buAutoNum type="arabicPeriod"/>
              <a:defRPr/>
            </a:pPr>
            <a:r>
              <a:rPr lang="en-US" altLang="en-US" sz="3600" dirty="0"/>
              <a:t>Guarding</a:t>
            </a:r>
          </a:p>
          <a:p>
            <a:pPr>
              <a:buNone/>
              <a:defRPr/>
            </a:pPr>
            <a:endParaRPr lang="en-US" altLang="en-US" sz="3200" dirty="0"/>
          </a:p>
          <a:p>
            <a:pPr marL="457200" indent="-457200" eaLnBrk="1" fontAlgn="auto" hangingPunct="1">
              <a:spcAft>
                <a:spcPts val="0"/>
              </a:spcAft>
              <a:tabLst>
                <a:tab pos="1138238" algn="l"/>
                <a:tab pos="1304925" algn="l"/>
              </a:tabLst>
              <a:defRPr/>
            </a:pPr>
            <a:endParaRPr lang="en-US" sz="2800" b="1" dirty="0">
              <a:latin typeface="Times New Roman" charset="0"/>
            </a:endParaRPr>
          </a:p>
        </p:txBody>
      </p:sp>
      <p:sp>
        <p:nvSpPr>
          <p:cNvPr id="218116" name="Footer Placeholder 4"/>
          <p:cNvSpPr txBox="1">
            <a:spLocks/>
          </p:cNvSpPr>
          <p:nvPr/>
        </p:nvSpPr>
        <p:spPr bwMode="auto">
          <a:xfrm>
            <a:off x="5959475" y="6359525"/>
            <a:ext cx="139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US" altLang="en-US" sz="1200" b="1">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392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A67D1-D707-477F-ADC0-EA7C2BD1DC25}"/>
              </a:ext>
            </a:extLst>
          </p:cNvPr>
          <p:cNvSpPr>
            <a:spLocks noGrp="1"/>
          </p:cNvSpPr>
          <p:nvPr>
            <p:ph type="title"/>
          </p:nvPr>
        </p:nvSpPr>
        <p:spPr/>
        <p:txBody>
          <a:bodyPr/>
          <a:lstStyle/>
          <a:p>
            <a:r>
              <a:rPr lang="en-US" dirty="0"/>
              <a:t>Equipment worn on head for medical or religious reason</a:t>
            </a:r>
          </a:p>
        </p:txBody>
      </p:sp>
      <p:sp>
        <p:nvSpPr>
          <p:cNvPr id="3" name="Content Placeholder 2">
            <a:extLst>
              <a:ext uri="{FF2B5EF4-FFF2-40B4-BE49-F238E27FC236}">
                <a16:creationId xmlns="" xmlns:a16="http://schemas.microsoft.com/office/drawing/2014/main" id="{C186740A-B555-4A9E-A315-2EEC2601A602}"/>
              </a:ext>
            </a:extLst>
          </p:cNvPr>
          <p:cNvSpPr>
            <a:spLocks noGrp="1"/>
          </p:cNvSpPr>
          <p:nvPr>
            <p:ph idx="1"/>
          </p:nvPr>
        </p:nvSpPr>
        <p:spPr/>
        <p:txBody>
          <a:bodyPr/>
          <a:lstStyle/>
          <a:p>
            <a:r>
              <a:rPr lang="en-US" dirty="0"/>
              <a:t>Specific procedures have been established for allowing a head covering to be worn for medical or religious reasons.  A player who is required to wear a head covering for medical or religious reasons must provide a physician statement or appropriate documented evidence to the state association for approval.  If approved, the state association shall provide written authorization to the school to be made available to officials.</a:t>
            </a:r>
          </a:p>
        </p:txBody>
      </p:sp>
      <p:sp>
        <p:nvSpPr>
          <p:cNvPr id="4" name="Footer Placeholder 3">
            <a:extLst>
              <a:ext uri="{FF2B5EF4-FFF2-40B4-BE49-F238E27FC236}">
                <a16:creationId xmlns="" xmlns:a16="http://schemas.microsoft.com/office/drawing/2014/main" id="{AFDF6BE3-21B5-42FA-972E-3DD3B8F1E74D}"/>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193114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 Covering Worn for Medical and Religious Reasons</a:t>
            </a:r>
          </a:p>
        </p:txBody>
      </p:sp>
      <p:sp>
        <p:nvSpPr>
          <p:cNvPr id="3" name="Content Placeholder 2"/>
          <p:cNvSpPr>
            <a:spLocks noGrp="1"/>
          </p:cNvSpPr>
          <p:nvPr>
            <p:ph idx="1"/>
          </p:nvPr>
        </p:nvSpPr>
        <p:spPr>
          <a:xfrm>
            <a:off x="1100139" y="1989138"/>
            <a:ext cx="5085268" cy="4338637"/>
          </a:xfrm>
        </p:spPr>
        <p:txBody>
          <a:bodyPr/>
          <a:lstStyle/>
          <a:p>
            <a:r>
              <a:rPr lang="en-US" dirty="0"/>
              <a:t>In </a:t>
            </a:r>
            <a:r>
              <a:rPr lang="en-US" dirty="0" err="1"/>
              <a:t>PlayPic</a:t>
            </a:r>
            <a:r>
              <a:rPr lang="en-US" dirty="0"/>
              <a:t> A, the player presents a doctor’s note which indicates the player must wear a head covering for a medical reason, the officials shall permit a non-dangerous covering or wrap to be worn. </a:t>
            </a:r>
          </a:p>
        </p:txBody>
      </p:sp>
      <p:sp>
        <p:nvSpPr>
          <p:cNvPr id="4" name="Footer Placeholder 3"/>
          <p:cNvSpPr>
            <a:spLocks noGrp="1"/>
          </p:cNvSpPr>
          <p:nvPr>
            <p:ph type="ftr" sz="quarter" idx="11"/>
          </p:nvPr>
        </p:nvSpPr>
        <p:spPr/>
        <p:txBody>
          <a:bodyPr/>
          <a:lstStyle/>
          <a:p>
            <a:pPr>
              <a:defRPr/>
            </a:pPr>
            <a:r>
              <a:rPr lang="en-US"/>
              <a:t>www.nfhs.org</a:t>
            </a:r>
          </a:p>
        </p:txBody>
      </p:sp>
      <p:pic>
        <p:nvPicPr>
          <p:cNvPr id="5" name="Picture 4"/>
          <p:cNvPicPr>
            <a:picLocks noChangeAspect="1"/>
          </p:cNvPicPr>
          <p:nvPr/>
        </p:nvPicPr>
        <p:blipFill>
          <a:blip r:embed="rId3"/>
          <a:stretch>
            <a:fillRect/>
          </a:stretch>
        </p:blipFill>
        <p:spPr>
          <a:xfrm>
            <a:off x="6320766" y="2184841"/>
            <a:ext cx="2292003" cy="2862516"/>
          </a:xfrm>
          <a:prstGeom prst="rect">
            <a:avLst/>
          </a:prstGeom>
        </p:spPr>
      </p:pic>
    </p:spTree>
    <p:extLst>
      <p:ext uri="{BB962C8B-B14F-4D97-AF65-F5344CB8AC3E}">
        <p14:creationId xmlns:p14="http://schemas.microsoft.com/office/powerpoint/2010/main" val="1422823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 Covering Worn for Medical and Religious Reasons</a:t>
            </a:r>
          </a:p>
        </p:txBody>
      </p:sp>
      <p:sp>
        <p:nvSpPr>
          <p:cNvPr id="3" name="Content Placeholder 2"/>
          <p:cNvSpPr>
            <a:spLocks noGrp="1"/>
          </p:cNvSpPr>
          <p:nvPr>
            <p:ph idx="1"/>
          </p:nvPr>
        </p:nvSpPr>
        <p:spPr>
          <a:xfrm>
            <a:off x="1100139" y="1989138"/>
            <a:ext cx="5063372" cy="4338637"/>
          </a:xfrm>
        </p:spPr>
        <p:txBody>
          <a:bodyPr/>
          <a:lstStyle/>
          <a:p>
            <a:r>
              <a:rPr lang="en-US" dirty="0"/>
              <a:t>In </a:t>
            </a:r>
            <a:r>
              <a:rPr lang="en-US" dirty="0" err="1"/>
              <a:t>PlayPic</a:t>
            </a:r>
            <a:r>
              <a:rPr lang="en-US" dirty="0"/>
              <a:t> B, the player advises the coach that she/he must wear a head covering for religious reasons, </a:t>
            </a:r>
            <a:r>
              <a:rPr lang="en-US" b="1" dirty="0"/>
              <a:t>the officials shall permit a non-dangerous covering or wrap to be worn.</a:t>
            </a:r>
          </a:p>
          <a:p>
            <a:r>
              <a:rPr lang="en-US" dirty="0"/>
              <a:t>The coach and athletic administration must follow the process deemed appropriate by the state.</a:t>
            </a:r>
          </a:p>
        </p:txBody>
      </p:sp>
      <p:sp>
        <p:nvSpPr>
          <p:cNvPr id="4" name="Footer Placeholder 3"/>
          <p:cNvSpPr>
            <a:spLocks noGrp="1"/>
          </p:cNvSpPr>
          <p:nvPr>
            <p:ph type="ftr" sz="quarter" idx="11"/>
          </p:nvPr>
        </p:nvSpPr>
        <p:spPr/>
        <p:txBody>
          <a:bodyPr/>
          <a:lstStyle/>
          <a:p>
            <a:pPr>
              <a:defRPr/>
            </a:pPr>
            <a:r>
              <a:rPr lang="en-US"/>
              <a:t>www.nfhs.org</a:t>
            </a:r>
          </a:p>
        </p:txBody>
      </p:sp>
      <p:pic>
        <p:nvPicPr>
          <p:cNvPr id="5" name="Picture 4"/>
          <p:cNvPicPr>
            <a:picLocks noChangeAspect="1"/>
          </p:cNvPicPr>
          <p:nvPr/>
        </p:nvPicPr>
        <p:blipFill>
          <a:blip r:embed="rId3"/>
          <a:stretch>
            <a:fillRect/>
          </a:stretch>
        </p:blipFill>
        <p:spPr>
          <a:xfrm>
            <a:off x="6321034" y="2173892"/>
            <a:ext cx="2288686" cy="2862516"/>
          </a:xfrm>
          <a:prstGeom prst="rect">
            <a:avLst/>
          </a:prstGeom>
        </p:spPr>
      </p:pic>
    </p:spTree>
    <p:extLst>
      <p:ext uri="{BB962C8B-B14F-4D97-AF65-F5344CB8AC3E}">
        <p14:creationId xmlns:p14="http://schemas.microsoft.com/office/powerpoint/2010/main" val="3119305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control, throw-in </a:t>
            </a:r>
            <a:endParaRPr lang="en-US" sz="2400" dirty="0"/>
          </a:p>
        </p:txBody>
      </p:sp>
      <p:sp>
        <p:nvSpPr>
          <p:cNvPr id="3" name="Content Placeholder 2"/>
          <p:cNvSpPr>
            <a:spLocks noGrp="1"/>
          </p:cNvSpPr>
          <p:nvPr>
            <p:ph idx="1"/>
          </p:nvPr>
        </p:nvSpPr>
        <p:spPr/>
        <p:txBody>
          <a:bodyPr/>
          <a:lstStyle/>
          <a:p>
            <a:r>
              <a:rPr lang="en-US" dirty="0"/>
              <a:t>The relevance of team control during a throw-in only applies when a member of the throw- in team fouls.  Such fouls shall be ruled team control fouls. Team control during a throw-in is NOT intended to be the same as player control/team control inbounds.  Team control inbounds is established when a player from either team who has inbound status gains control of the ball. During the throw-in, 10-seconds, 3-seconds, frontcourt status, backcourt status, closely guarded, etc., are NOT factors as there has yet to be player control/team control obtained inbounds.</a:t>
            </a:r>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92399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DF49A5-B282-4CE1-AC69-DDC0423D5A00}"/>
              </a:ext>
            </a:extLst>
          </p:cNvPr>
          <p:cNvSpPr>
            <a:spLocks noGrp="1"/>
          </p:cNvSpPr>
          <p:nvPr>
            <p:ph type="title"/>
          </p:nvPr>
        </p:nvSpPr>
        <p:spPr/>
        <p:txBody>
          <a:bodyPr/>
          <a:lstStyle/>
          <a:p>
            <a:r>
              <a:rPr lang="en-US" dirty="0"/>
              <a:t>Team control, throw-in </a:t>
            </a:r>
          </a:p>
        </p:txBody>
      </p:sp>
      <p:sp>
        <p:nvSpPr>
          <p:cNvPr id="3" name="Content Placeholder 2">
            <a:extLst>
              <a:ext uri="{FF2B5EF4-FFF2-40B4-BE49-F238E27FC236}">
                <a16:creationId xmlns="" xmlns:a16="http://schemas.microsoft.com/office/drawing/2014/main" id="{4A421955-74BC-4C77-8EE3-B6841C486D1F}"/>
              </a:ext>
            </a:extLst>
          </p:cNvPr>
          <p:cNvSpPr>
            <a:spLocks noGrp="1"/>
          </p:cNvSpPr>
          <p:nvPr>
            <p:ph idx="1"/>
          </p:nvPr>
        </p:nvSpPr>
        <p:spPr/>
        <p:txBody>
          <a:bodyPr/>
          <a:lstStyle/>
          <a:p>
            <a:r>
              <a:rPr lang="en-US" dirty="0"/>
              <a:t>With specific regard to the backcourt violation; a team may not be the last to touch a live ball in the front court and then be the first to touch a live ball in the backcourt, provided that team has establish player control/team control on the playing court (either in the backcourt or frontcourt).  BY RULE EXCEPTION, during a throw-in a team may leave the front court, establish player control/team control while airborne and land in the backcourt.  This is a legal play and ONLY applies to the first player of the offense who touches the ball PRIOR to the end of the throw-in.</a:t>
            </a:r>
          </a:p>
          <a:p>
            <a:endParaRPr lang="en-US" dirty="0"/>
          </a:p>
        </p:txBody>
      </p:sp>
      <p:sp>
        <p:nvSpPr>
          <p:cNvPr id="4" name="Footer Placeholder 3">
            <a:extLst>
              <a:ext uri="{FF2B5EF4-FFF2-40B4-BE49-F238E27FC236}">
                <a16:creationId xmlns="" xmlns:a16="http://schemas.microsoft.com/office/drawing/2014/main" id="{00694ECA-C05B-43A6-B8CD-AEDA8BAD79AB}"/>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053360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a:t>
            </a:r>
            <a:r>
              <a:rPr lang="en-US" dirty="0" err="1"/>
              <a:t>CONTROl</a:t>
            </a:r>
            <a:r>
              <a:rPr lang="en-US" dirty="0"/>
              <a:t>, throw-in</a:t>
            </a:r>
          </a:p>
        </p:txBody>
      </p:sp>
      <p:sp>
        <p:nvSpPr>
          <p:cNvPr id="3" name="Content Placeholder 2"/>
          <p:cNvSpPr>
            <a:spLocks noGrp="1"/>
          </p:cNvSpPr>
          <p:nvPr>
            <p:ph idx="1"/>
          </p:nvPr>
        </p:nvSpPr>
        <p:spPr/>
        <p:txBody>
          <a:bodyPr/>
          <a:lstStyle/>
          <a:p>
            <a:pPr>
              <a:lnSpc>
                <a:spcPct val="90000"/>
              </a:lnSpc>
            </a:pPr>
            <a:r>
              <a:rPr lang="en-US" sz="1800" dirty="0"/>
              <a:t>When team A fouls during a throw-in (as shown in MechaniGram A), a team-control foul occurs and no free throws result. When the throw-in ends the throw-in exception ends for the throw-in team to land anywhere on the playing court. In the two-part </a:t>
            </a:r>
            <a:r>
              <a:rPr lang="en-US" sz="1800" dirty="0" err="1"/>
              <a:t>PlayPic</a:t>
            </a:r>
            <a:r>
              <a:rPr lang="en-US" sz="1800" dirty="0"/>
              <a:t> sequence, B2 deflects the throw-in pass and ends the throw-in then A12 establishes player and team control in team A’s frontcourt when catching the ball in the air after last having been in contact with the court in the frontcourt (</a:t>
            </a:r>
            <a:r>
              <a:rPr lang="en-US" sz="1800" dirty="0" err="1"/>
              <a:t>PlayPic</a:t>
            </a:r>
            <a:r>
              <a:rPr lang="en-US" sz="1800" dirty="0"/>
              <a:t> A). Once A12 lands in the backcourt a backcourt violation occurs (</a:t>
            </a:r>
            <a:r>
              <a:rPr lang="en-US" sz="1800" dirty="0" err="1"/>
              <a:t>PlayPic</a:t>
            </a:r>
            <a:r>
              <a:rPr lang="en-US" sz="1800" dirty="0"/>
              <a:t> B).</a:t>
            </a:r>
          </a:p>
        </p:txBody>
      </p:sp>
      <p:sp>
        <p:nvSpPr>
          <p:cNvPr id="4" name="Footer Placeholder 3"/>
          <p:cNvSpPr>
            <a:spLocks noGrp="1"/>
          </p:cNvSpPr>
          <p:nvPr>
            <p:ph type="ftr" sz="quarter" idx="11"/>
          </p:nvPr>
        </p:nvSpPr>
        <p:spPr/>
        <p:txBody>
          <a:bodyPr/>
          <a:lstStyle/>
          <a:p>
            <a:pPr>
              <a:defRPr/>
            </a:pPr>
            <a:r>
              <a:rPr lang="en-US"/>
              <a:t>www.nfhs.org</a:t>
            </a:r>
          </a:p>
        </p:txBody>
      </p:sp>
      <p:pic>
        <p:nvPicPr>
          <p:cNvPr id="6" name="Picture 5"/>
          <p:cNvPicPr>
            <a:picLocks noChangeAspect="1"/>
          </p:cNvPicPr>
          <p:nvPr/>
        </p:nvPicPr>
        <p:blipFill>
          <a:blip r:embed="rId3"/>
          <a:stretch>
            <a:fillRect/>
          </a:stretch>
        </p:blipFill>
        <p:spPr>
          <a:xfrm>
            <a:off x="1760283" y="4121070"/>
            <a:ext cx="6556992" cy="1992374"/>
          </a:xfrm>
          <a:prstGeom prst="rect">
            <a:avLst/>
          </a:prstGeom>
        </p:spPr>
      </p:pic>
    </p:spTree>
    <p:extLst>
      <p:ext uri="{BB962C8B-B14F-4D97-AF65-F5344CB8AC3E}">
        <p14:creationId xmlns:p14="http://schemas.microsoft.com/office/powerpoint/2010/main" val="164877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2017-18 NFHS BASKETBALL </a:t>
            </a:r>
            <a:br>
              <a:rPr lang="en-US" dirty="0"/>
            </a:br>
            <a:r>
              <a:rPr lang="en-US" dirty="0"/>
              <a:t>RULES POWER POINT</a:t>
            </a:r>
          </a:p>
        </p:txBody>
      </p:sp>
      <p:sp>
        <p:nvSpPr>
          <p:cNvPr id="5" name="Subtitle 4"/>
          <p:cNvSpPr>
            <a:spLocks noGrp="1"/>
          </p:cNvSpPr>
          <p:nvPr>
            <p:ph type="subTitle" idx="1"/>
          </p:nvPr>
        </p:nvSpPr>
        <p:spPr/>
        <p:txBody>
          <a:bodyPr/>
          <a:lstStyle/>
          <a:p>
            <a:r>
              <a:rPr lang="en-US" dirty="0"/>
              <a:t>Welcome!</a:t>
            </a:r>
          </a:p>
        </p:txBody>
      </p:sp>
    </p:spTree>
    <p:extLst>
      <p:ext uri="{BB962C8B-B14F-4D97-AF65-F5344CB8AC3E}">
        <p14:creationId xmlns:p14="http://schemas.microsoft.com/office/powerpoint/2010/main" val="1022543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a:t>
            </a:r>
            <a:r>
              <a:rPr lang="en-US" dirty="0" err="1"/>
              <a:t>CONTROl</a:t>
            </a:r>
            <a:r>
              <a:rPr lang="en-US" dirty="0"/>
              <a:t>, throw-in</a:t>
            </a:r>
          </a:p>
        </p:txBody>
      </p:sp>
      <p:sp>
        <p:nvSpPr>
          <p:cNvPr id="3" name="Content Placeholder 2"/>
          <p:cNvSpPr>
            <a:spLocks noGrp="1"/>
          </p:cNvSpPr>
          <p:nvPr>
            <p:ph idx="1"/>
          </p:nvPr>
        </p:nvSpPr>
        <p:spPr>
          <a:xfrm>
            <a:off x="1100138" y="1989138"/>
            <a:ext cx="7875587" cy="1777219"/>
          </a:xfrm>
        </p:spPr>
        <p:txBody>
          <a:bodyPr/>
          <a:lstStyle/>
          <a:p>
            <a:pPr>
              <a:lnSpc>
                <a:spcPct val="90000"/>
              </a:lnSpc>
            </a:pPr>
            <a:r>
              <a:rPr lang="en-US" sz="1800" dirty="0"/>
              <a:t>In the two-part sequence, the ball is inbounded directly from a throw-in. Since the throw-in is untouched the throw-in exception for the pass to be caught by a player inbounds (</a:t>
            </a:r>
            <a:r>
              <a:rPr lang="en-US" sz="1800" dirty="0" err="1"/>
              <a:t>PlayPic</a:t>
            </a:r>
            <a:r>
              <a:rPr lang="en-US" sz="1800" dirty="0"/>
              <a:t> A) – even with jumping from the frontcourt – and landing anywhere is in effect. A12’s catch is therefore legal and not a backcourt violation when catching in the backcourt (</a:t>
            </a:r>
            <a:r>
              <a:rPr lang="en-US" sz="1800" dirty="0" err="1"/>
              <a:t>PlayPic</a:t>
            </a:r>
            <a:r>
              <a:rPr lang="en-US" sz="1800" dirty="0"/>
              <a:t> B). A12 could even land with one foot down first in the frontcourt and then one foot in the backcourt, provided it is deemed a normal landing. </a:t>
            </a:r>
          </a:p>
        </p:txBody>
      </p:sp>
      <p:sp>
        <p:nvSpPr>
          <p:cNvPr id="4" name="Footer Placeholder 3"/>
          <p:cNvSpPr>
            <a:spLocks noGrp="1"/>
          </p:cNvSpPr>
          <p:nvPr>
            <p:ph type="ftr" sz="quarter" idx="11"/>
          </p:nvPr>
        </p:nvSpPr>
        <p:spPr/>
        <p:txBody>
          <a:bodyPr/>
          <a:lstStyle/>
          <a:p>
            <a:pPr>
              <a:defRPr/>
            </a:pPr>
            <a:r>
              <a:rPr lang="en-US"/>
              <a:t>www.nfhs.org</a:t>
            </a:r>
          </a:p>
        </p:txBody>
      </p:sp>
      <p:pic>
        <p:nvPicPr>
          <p:cNvPr id="6" name="Picture 5"/>
          <p:cNvPicPr>
            <a:picLocks noChangeAspect="1"/>
          </p:cNvPicPr>
          <p:nvPr/>
        </p:nvPicPr>
        <p:blipFill>
          <a:blip r:embed="rId3"/>
          <a:stretch>
            <a:fillRect/>
          </a:stretch>
        </p:blipFill>
        <p:spPr>
          <a:xfrm>
            <a:off x="3076281" y="3865983"/>
            <a:ext cx="4285393" cy="2262579"/>
          </a:xfrm>
          <a:prstGeom prst="rect">
            <a:avLst/>
          </a:prstGeom>
        </p:spPr>
      </p:pic>
    </p:spTree>
    <p:extLst>
      <p:ext uri="{BB962C8B-B14F-4D97-AF65-F5344CB8AC3E}">
        <p14:creationId xmlns:p14="http://schemas.microsoft.com/office/powerpoint/2010/main" val="3395735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a:t>
            </a:r>
            <a:r>
              <a:rPr lang="en-US" dirty="0" err="1"/>
              <a:t>CONTROl</a:t>
            </a:r>
            <a:r>
              <a:rPr lang="en-US" dirty="0"/>
              <a:t>, throw-in</a:t>
            </a:r>
          </a:p>
        </p:txBody>
      </p:sp>
      <p:sp>
        <p:nvSpPr>
          <p:cNvPr id="3" name="Content Placeholder 2"/>
          <p:cNvSpPr>
            <a:spLocks noGrp="1"/>
          </p:cNvSpPr>
          <p:nvPr>
            <p:ph idx="1"/>
          </p:nvPr>
        </p:nvSpPr>
        <p:spPr>
          <a:xfrm>
            <a:off x="1100139" y="1989138"/>
            <a:ext cx="7855016" cy="4185936"/>
          </a:xfrm>
        </p:spPr>
        <p:txBody>
          <a:bodyPr/>
          <a:lstStyle/>
          <a:p>
            <a:pPr>
              <a:lnSpc>
                <a:spcPct val="90000"/>
              </a:lnSpc>
            </a:pPr>
            <a:r>
              <a:rPr lang="en-US" sz="2400" dirty="0"/>
              <a:t>In </a:t>
            </a:r>
            <a:r>
              <a:rPr lang="en-US" sz="2400" dirty="0" err="1"/>
              <a:t>PlayPic</a:t>
            </a:r>
            <a:r>
              <a:rPr lang="en-US" sz="2400" dirty="0"/>
              <a:t> A, A4’s throw-in </a:t>
            </a:r>
            <a:br>
              <a:rPr lang="en-US" sz="2400" dirty="0"/>
            </a:br>
            <a:r>
              <a:rPr lang="en-US" sz="2400" dirty="0"/>
              <a:t>pass is fumbled by A10. </a:t>
            </a:r>
            <a:br>
              <a:rPr lang="en-US" sz="2400" dirty="0"/>
            </a:br>
            <a:r>
              <a:rPr lang="en-US" sz="2400" dirty="0"/>
              <a:t>A10’s fumble does not give </a:t>
            </a:r>
            <a:br>
              <a:rPr lang="en-US" sz="2400" dirty="0"/>
            </a:br>
            <a:r>
              <a:rPr lang="en-US" sz="2400" dirty="0"/>
              <a:t>Team A the required player- </a:t>
            </a:r>
            <a:br>
              <a:rPr lang="en-US" sz="2400" dirty="0"/>
            </a:br>
            <a:r>
              <a:rPr lang="en-US" sz="2400" dirty="0"/>
              <a:t>and team-control status </a:t>
            </a:r>
            <a:br>
              <a:rPr lang="en-US" sz="2400" dirty="0"/>
            </a:br>
            <a:r>
              <a:rPr lang="en-US" sz="2400" dirty="0"/>
              <a:t>inbounds in order to have </a:t>
            </a:r>
            <a:br>
              <a:rPr lang="en-US" sz="2400" dirty="0"/>
            </a:br>
            <a:r>
              <a:rPr lang="en-US" sz="2400" dirty="0"/>
              <a:t>a backcourt violation. </a:t>
            </a:r>
            <a:br>
              <a:rPr lang="en-US" sz="2400" dirty="0"/>
            </a:br>
            <a:r>
              <a:rPr lang="en-US" sz="2400" dirty="0"/>
              <a:t>Therefore, any Team A </a:t>
            </a:r>
            <a:br>
              <a:rPr lang="en-US" sz="2400" dirty="0"/>
            </a:br>
            <a:r>
              <a:rPr lang="en-US" sz="2400" dirty="0"/>
              <a:t>player may legally recover </a:t>
            </a:r>
            <a:br>
              <a:rPr lang="en-US" sz="2400" dirty="0"/>
            </a:br>
            <a:r>
              <a:rPr lang="en-US" sz="2400" dirty="0"/>
              <a:t>the ball if the ball goes into the backcourt. </a:t>
            </a:r>
          </a:p>
        </p:txBody>
      </p:sp>
      <p:sp>
        <p:nvSpPr>
          <p:cNvPr id="4" name="Footer Placeholder 3"/>
          <p:cNvSpPr>
            <a:spLocks noGrp="1"/>
          </p:cNvSpPr>
          <p:nvPr>
            <p:ph type="ftr" sz="quarter" idx="11"/>
          </p:nvPr>
        </p:nvSpPr>
        <p:spPr/>
        <p:txBody>
          <a:bodyPr/>
          <a:lstStyle/>
          <a:p>
            <a:pPr>
              <a:defRPr/>
            </a:pPr>
            <a:r>
              <a:rPr lang="en-US"/>
              <a:t>www.nfhs.org</a:t>
            </a:r>
          </a:p>
        </p:txBody>
      </p:sp>
      <p:pic>
        <p:nvPicPr>
          <p:cNvPr id="6" name="Picture 5"/>
          <p:cNvPicPr>
            <a:picLocks noChangeAspect="1"/>
          </p:cNvPicPr>
          <p:nvPr/>
        </p:nvPicPr>
        <p:blipFill>
          <a:blip r:embed="rId3"/>
          <a:stretch>
            <a:fillRect/>
          </a:stretch>
        </p:blipFill>
        <p:spPr>
          <a:xfrm>
            <a:off x="5123694" y="2181326"/>
            <a:ext cx="3487873" cy="2428082"/>
          </a:xfrm>
          <a:prstGeom prst="rect">
            <a:avLst/>
          </a:prstGeom>
        </p:spPr>
      </p:pic>
    </p:spTree>
    <p:extLst>
      <p:ext uri="{BB962C8B-B14F-4D97-AF65-F5344CB8AC3E}">
        <p14:creationId xmlns:p14="http://schemas.microsoft.com/office/powerpoint/2010/main" val="2153700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38" y="498031"/>
            <a:ext cx="7519987" cy="1204912"/>
          </a:xfrm>
        </p:spPr>
        <p:txBody>
          <a:bodyPr/>
          <a:lstStyle/>
          <a:p>
            <a:r>
              <a:rPr lang="en-US" dirty="0"/>
              <a:t> Intentional Fouls</a:t>
            </a:r>
            <a:endParaRPr lang="en-US" sz="2400" dirty="0"/>
          </a:p>
        </p:txBody>
      </p:sp>
      <p:sp>
        <p:nvSpPr>
          <p:cNvPr id="3" name="Content Placeholder 2"/>
          <p:cNvSpPr>
            <a:spLocks noGrp="1"/>
          </p:cNvSpPr>
          <p:nvPr>
            <p:ph idx="1"/>
          </p:nvPr>
        </p:nvSpPr>
        <p:spPr/>
        <p:txBody>
          <a:bodyPr/>
          <a:lstStyle/>
          <a:p>
            <a:pPr marL="0" indent="0">
              <a:buNone/>
            </a:pPr>
            <a:r>
              <a:rPr lang="en-US" dirty="0"/>
              <a:t>The committee is concerned about the lack of enforcement for intentional fouls during any part of the game but especially at the end of a game.  The intentional foul rule has evolved into misapplication and personal interpretations.  An intentional foul is a personal or technical foul that may or may not be premeditated and is not based solely on the severity of the act, it is contact that:</a:t>
            </a:r>
          </a:p>
          <a:p>
            <a:endParaRPr lang="en-US" dirty="0"/>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785767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92796E-6366-4880-90C7-D485EBA30C17}"/>
              </a:ext>
            </a:extLst>
          </p:cNvPr>
          <p:cNvSpPr>
            <a:spLocks noGrp="1"/>
          </p:cNvSpPr>
          <p:nvPr>
            <p:ph type="title"/>
          </p:nvPr>
        </p:nvSpPr>
        <p:spPr/>
        <p:txBody>
          <a:bodyPr/>
          <a:lstStyle/>
          <a:p>
            <a:r>
              <a:rPr lang="en-US" dirty="0"/>
              <a:t> Intentional Fouls</a:t>
            </a:r>
          </a:p>
        </p:txBody>
      </p:sp>
      <p:sp>
        <p:nvSpPr>
          <p:cNvPr id="3" name="Content Placeholder 2">
            <a:extLst>
              <a:ext uri="{FF2B5EF4-FFF2-40B4-BE49-F238E27FC236}">
                <a16:creationId xmlns="" xmlns:a16="http://schemas.microsoft.com/office/drawing/2014/main" id="{A63E6CD9-8DE0-4C35-9250-CA8EA9EDFC9F}"/>
              </a:ext>
            </a:extLst>
          </p:cNvPr>
          <p:cNvSpPr>
            <a:spLocks noGrp="1"/>
          </p:cNvSpPr>
          <p:nvPr>
            <p:ph idx="1"/>
          </p:nvPr>
        </p:nvSpPr>
        <p:spPr/>
        <p:txBody>
          <a:bodyPr/>
          <a:lstStyle/>
          <a:p>
            <a:pPr lvl="0"/>
            <a:r>
              <a:rPr lang="en-US" dirty="0"/>
              <a:t>Neutralizes an opponent’s obvious advantageous position.</a:t>
            </a:r>
          </a:p>
          <a:p>
            <a:pPr lvl="0"/>
            <a:r>
              <a:rPr lang="en-US" dirty="0"/>
              <a:t>Contact on an opponent who is clearly not in the play.</a:t>
            </a:r>
          </a:p>
          <a:p>
            <a:pPr lvl="0"/>
            <a:r>
              <a:rPr lang="en-US" dirty="0"/>
              <a:t>May be excessive contact.</a:t>
            </a:r>
          </a:p>
          <a:p>
            <a:pPr lvl="0"/>
            <a:r>
              <a:rPr lang="en-US" dirty="0"/>
              <a:t>Contact that is not necessarily premeditated or based solely on the severity of the act.</a:t>
            </a:r>
          </a:p>
          <a:p>
            <a:endParaRPr lang="en-US" dirty="0"/>
          </a:p>
        </p:txBody>
      </p:sp>
      <p:sp>
        <p:nvSpPr>
          <p:cNvPr id="4" name="Footer Placeholder 3">
            <a:extLst>
              <a:ext uri="{FF2B5EF4-FFF2-40B4-BE49-F238E27FC236}">
                <a16:creationId xmlns="" xmlns:a16="http://schemas.microsoft.com/office/drawing/2014/main" id="{1C639ED7-018D-4B78-8955-7D225AE096D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854379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5319EF-872A-4A1F-B4F1-F7FE2D44710D}"/>
              </a:ext>
            </a:extLst>
          </p:cNvPr>
          <p:cNvSpPr>
            <a:spLocks noGrp="1"/>
          </p:cNvSpPr>
          <p:nvPr>
            <p:ph type="title"/>
          </p:nvPr>
        </p:nvSpPr>
        <p:spPr/>
        <p:txBody>
          <a:bodyPr/>
          <a:lstStyle/>
          <a:p>
            <a:r>
              <a:rPr lang="en-US" dirty="0"/>
              <a:t> Intentional Fouls</a:t>
            </a:r>
          </a:p>
        </p:txBody>
      </p:sp>
      <p:sp>
        <p:nvSpPr>
          <p:cNvPr id="3" name="Content Placeholder 2">
            <a:extLst>
              <a:ext uri="{FF2B5EF4-FFF2-40B4-BE49-F238E27FC236}">
                <a16:creationId xmlns="" xmlns:a16="http://schemas.microsoft.com/office/drawing/2014/main" id="{50F7DFF2-0F18-4B51-811A-17B70DBB9143}"/>
              </a:ext>
            </a:extLst>
          </p:cNvPr>
          <p:cNvSpPr>
            <a:spLocks noGrp="1"/>
          </p:cNvSpPr>
          <p:nvPr>
            <p:ph idx="1"/>
          </p:nvPr>
        </p:nvSpPr>
        <p:spPr/>
        <p:txBody>
          <a:bodyPr/>
          <a:lstStyle/>
          <a:p>
            <a:pPr marL="0" indent="0">
              <a:buNone/>
            </a:pPr>
            <a:r>
              <a:rPr lang="en-US" dirty="0"/>
              <a:t>This type of foul may be strategic to stop the clock or create a situation that may be tactically done for the team taking action. This foul may be innocent in severity, but without any playing of the ball, it becomes an intentional act such as a player wrapping their arms around an opponent.  The act may be excessive in its intensity and force of the action.  These actions are all intentional fouls and are to be called as such.</a:t>
            </a:r>
          </a:p>
        </p:txBody>
      </p:sp>
      <p:sp>
        <p:nvSpPr>
          <p:cNvPr id="4" name="Footer Placeholder 3">
            <a:extLst>
              <a:ext uri="{FF2B5EF4-FFF2-40B4-BE49-F238E27FC236}">
                <a16:creationId xmlns="" xmlns:a16="http://schemas.microsoft.com/office/drawing/2014/main" id="{B60A8258-D2F3-4712-986C-B8A5EE53FD83}"/>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754559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F6F1FD-4382-4FD6-93FD-C66CC4802EBF}"/>
              </a:ext>
            </a:extLst>
          </p:cNvPr>
          <p:cNvSpPr>
            <a:spLocks noGrp="1"/>
          </p:cNvSpPr>
          <p:nvPr>
            <p:ph type="title"/>
          </p:nvPr>
        </p:nvSpPr>
        <p:spPr/>
        <p:txBody>
          <a:bodyPr/>
          <a:lstStyle/>
          <a:p>
            <a:r>
              <a:rPr lang="en-US" dirty="0"/>
              <a:t>Intentional Fouls</a:t>
            </a:r>
          </a:p>
        </p:txBody>
      </p:sp>
      <p:sp>
        <p:nvSpPr>
          <p:cNvPr id="3" name="Content Placeholder 2">
            <a:extLst>
              <a:ext uri="{FF2B5EF4-FFF2-40B4-BE49-F238E27FC236}">
                <a16:creationId xmlns="" xmlns:a16="http://schemas.microsoft.com/office/drawing/2014/main" id="{475F010D-4591-442F-B70F-F213E5AE012E}"/>
              </a:ext>
            </a:extLst>
          </p:cNvPr>
          <p:cNvSpPr>
            <a:spLocks noGrp="1"/>
          </p:cNvSpPr>
          <p:nvPr>
            <p:ph idx="1"/>
          </p:nvPr>
        </p:nvSpPr>
        <p:spPr/>
        <p:txBody>
          <a:bodyPr/>
          <a:lstStyle/>
          <a:p>
            <a:pPr marL="0" indent="0">
              <a:buNone/>
            </a:pPr>
            <a:r>
              <a:rPr lang="en-US" dirty="0"/>
              <a:t>Officials must be aware of the game situations as the probability of fouling late in the game is an accepted coaching strategy and is utilized by many coaches in some form.  Officials must have the courage to enforce the intentional foul rule properly.</a:t>
            </a:r>
          </a:p>
          <a:p>
            <a:endParaRPr lang="en-US" dirty="0"/>
          </a:p>
        </p:txBody>
      </p:sp>
      <p:sp>
        <p:nvSpPr>
          <p:cNvPr id="4" name="Footer Placeholder 3">
            <a:extLst>
              <a:ext uri="{FF2B5EF4-FFF2-40B4-BE49-F238E27FC236}">
                <a16:creationId xmlns="" xmlns:a16="http://schemas.microsoft.com/office/drawing/2014/main" id="{ABCD62C1-7704-40E4-A735-15886078F72E}"/>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614534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Intentional fouls</a:t>
            </a:r>
          </a:p>
        </p:txBody>
      </p:sp>
      <p:sp>
        <p:nvSpPr>
          <p:cNvPr id="3" name="Content Placeholder 2"/>
          <p:cNvSpPr>
            <a:spLocks noGrp="1"/>
          </p:cNvSpPr>
          <p:nvPr>
            <p:ph idx="1"/>
          </p:nvPr>
        </p:nvSpPr>
        <p:spPr>
          <a:xfrm>
            <a:off x="1100138" y="1989138"/>
            <a:ext cx="4508182" cy="4338637"/>
          </a:xfrm>
        </p:spPr>
        <p:txBody>
          <a:bodyPr/>
          <a:lstStyle/>
          <a:p>
            <a:r>
              <a:rPr lang="en-US" dirty="0"/>
              <a:t>Intentional fouls should be ruled at any point in the game when contact neutralizes an opponent’s advantageous position, contact is not a clear attempt to play the ball (as shown in the </a:t>
            </a:r>
            <a:r>
              <a:rPr lang="en-US" dirty="0" err="1"/>
              <a:t>PlayPic</a:t>
            </a:r>
            <a:r>
              <a:rPr lang="en-US" dirty="0"/>
              <a:t>) or when contact is excessive. An intentional foul is not solely judged on the severity of the act. </a:t>
            </a:r>
          </a:p>
        </p:txBody>
      </p:sp>
      <p:sp>
        <p:nvSpPr>
          <p:cNvPr id="4" name="Footer Placeholder 3"/>
          <p:cNvSpPr>
            <a:spLocks noGrp="1"/>
          </p:cNvSpPr>
          <p:nvPr>
            <p:ph type="ftr" sz="quarter" idx="11"/>
          </p:nvPr>
        </p:nvSpPr>
        <p:spPr/>
        <p:txBody>
          <a:bodyPr/>
          <a:lstStyle/>
          <a:p>
            <a:pPr>
              <a:defRPr/>
            </a:pPr>
            <a:r>
              <a:rPr lang="en-US"/>
              <a:t>www.nfhs.org</a:t>
            </a:r>
          </a:p>
        </p:txBody>
      </p:sp>
      <p:pic>
        <p:nvPicPr>
          <p:cNvPr id="5" name="Picture 4"/>
          <p:cNvPicPr>
            <a:picLocks noChangeAspect="1"/>
          </p:cNvPicPr>
          <p:nvPr/>
        </p:nvPicPr>
        <p:blipFill>
          <a:blip r:embed="rId3"/>
          <a:stretch>
            <a:fillRect/>
          </a:stretch>
        </p:blipFill>
        <p:spPr>
          <a:xfrm>
            <a:off x="5624521" y="2186940"/>
            <a:ext cx="3075488" cy="3340100"/>
          </a:xfrm>
          <a:prstGeom prst="rect">
            <a:avLst/>
          </a:prstGeom>
        </p:spPr>
      </p:pic>
    </p:spTree>
    <p:extLst>
      <p:ext uri="{BB962C8B-B14F-4D97-AF65-F5344CB8AC3E}">
        <p14:creationId xmlns:p14="http://schemas.microsoft.com/office/powerpoint/2010/main" val="2256318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53241-830F-449B-B26C-CC0C2ABF645B}"/>
              </a:ext>
            </a:extLst>
          </p:cNvPr>
          <p:cNvSpPr>
            <a:spLocks noGrp="1"/>
          </p:cNvSpPr>
          <p:nvPr>
            <p:ph type="title"/>
          </p:nvPr>
        </p:nvSpPr>
        <p:spPr/>
        <p:txBody>
          <a:bodyPr/>
          <a:lstStyle/>
          <a:p>
            <a:r>
              <a:rPr lang="en-US" dirty="0"/>
              <a:t>Guarding</a:t>
            </a:r>
          </a:p>
        </p:txBody>
      </p:sp>
      <p:sp>
        <p:nvSpPr>
          <p:cNvPr id="3" name="Content Placeholder 2">
            <a:extLst>
              <a:ext uri="{FF2B5EF4-FFF2-40B4-BE49-F238E27FC236}">
                <a16:creationId xmlns="" xmlns:a16="http://schemas.microsoft.com/office/drawing/2014/main" id="{BC916E2D-B855-4F87-BDE2-D018A4FB1A16}"/>
              </a:ext>
            </a:extLst>
          </p:cNvPr>
          <p:cNvSpPr>
            <a:spLocks noGrp="1"/>
          </p:cNvSpPr>
          <p:nvPr>
            <p:ph idx="1"/>
          </p:nvPr>
        </p:nvSpPr>
        <p:spPr/>
        <p:txBody>
          <a:bodyPr/>
          <a:lstStyle/>
          <a:p>
            <a:pPr marL="0" indent="0">
              <a:buNone/>
            </a:pPr>
            <a:r>
              <a:rPr lang="en-US" dirty="0"/>
              <a:t>The addition of rule 10.7.12, has been successful in its intent to clean up illegal contact on the ballhandler/dribbler and post players.  Players are attempting to replace this illegal contact with contact observed as “body bumping”.  Illegal contact with the body must be ruled a foul however, officials must accurately identify if the defense or offense causes the contact and penalize the player causing the illegal contact. </a:t>
            </a:r>
          </a:p>
        </p:txBody>
      </p:sp>
      <p:sp>
        <p:nvSpPr>
          <p:cNvPr id="4" name="Footer Placeholder 3">
            <a:extLst>
              <a:ext uri="{FF2B5EF4-FFF2-40B4-BE49-F238E27FC236}">
                <a16:creationId xmlns="" xmlns:a16="http://schemas.microsoft.com/office/drawing/2014/main" id="{31E90AB5-3127-4667-96F1-22EE62196627}"/>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455665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230C8-E9A4-47AA-B001-D9E4242827C7}"/>
              </a:ext>
            </a:extLst>
          </p:cNvPr>
          <p:cNvSpPr>
            <a:spLocks noGrp="1"/>
          </p:cNvSpPr>
          <p:nvPr>
            <p:ph type="title"/>
          </p:nvPr>
        </p:nvSpPr>
        <p:spPr/>
        <p:txBody>
          <a:bodyPr/>
          <a:lstStyle/>
          <a:p>
            <a:r>
              <a:rPr lang="en-US" dirty="0"/>
              <a:t>Guarding</a:t>
            </a:r>
          </a:p>
        </p:txBody>
      </p:sp>
      <p:sp>
        <p:nvSpPr>
          <p:cNvPr id="3" name="Content Placeholder 2">
            <a:extLst>
              <a:ext uri="{FF2B5EF4-FFF2-40B4-BE49-F238E27FC236}">
                <a16:creationId xmlns="" xmlns:a16="http://schemas.microsoft.com/office/drawing/2014/main" id="{FCB70F95-7F10-4711-8D0F-FCDC58A83DE4}"/>
              </a:ext>
            </a:extLst>
          </p:cNvPr>
          <p:cNvSpPr>
            <a:spLocks noGrp="1"/>
          </p:cNvSpPr>
          <p:nvPr>
            <p:ph idx="1"/>
          </p:nvPr>
        </p:nvSpPr>
        <p:spPr/>
        <p:txBody>
          <a:bodyPr/>
          <a:lstStyle/>
          <a:p>
            <a:pPr marL="0" indent="0">
              <a:buNone/>
            </a:pPr>
            <a:r>
              <a:rPr lang="en-US" dirty="0"/>
              <a:t>Once a defensive player obtains legal guarding position by facing an opponent with both feet of the floor inbounds, he/she may move to maintain that position in any direction except toward the offensive player being guarded when contact occurs.  The defense is not required to keep both feet on the playing court and may jump vertically or laterally to maintain the legal position.  If contact occurs prior to the offensive player getting head and shoulders passed the defender the responsibility is on the offensive player. </a:t>
            </a:r>
          </a:p>
        </p:txBody>
      </p:sp>
      <p:sp>
        <p:nvSpPr>
          <p:cNvPr id="4" name="Footer Placeholder 3">
            <a:extLst>
              <a:ext uri="{FF2B5EF4-FFF2-40B4-BE49-F238E27FC236}">
                <a16:creationId xmlns="" xmlns:a16="http://schemas.microsoft.com/office/drawing/2014/main" id="{C7769B93-C9B8-4B58-BDD7-9B75F9705C5D}"/>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616721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783828" y="2203223"/>
            <a:ext cx="3889248" cy="2039112"/>
          </a:xfrm>
          <a:prstGeom prst="rect">
            <a:avLst/>
          </a:prstGeom>
        </p:spPr>
      </p:pic>
      <p:sp>
        <p:nvSpPr>
          <p:cNvPr id="2" name="Title 1"/>
          <p:cNvSpPr>
            <a:spLocks noGrp="1"/>
          </p:cNvSpPr>
          <p:nvPr>
            <p:ph type="title"/>
          </p:nvPr>
        </p:nvSpPr>
        <p:spPr/>
        <p:txBody>
          <a:bodyPr/>
          <a:lstStyle/>
          <a:p>
            <a:r>
              <a:rPr lang="en-US" dirty="0"/>
              <a:t>guarding</a:t>
            </a:r>
          </a:p>
        </p:txBody>
      </p:sp>
      <p:sp>
        <p:nvSpPr>
          <p:cNvPr id="3" name="Content Placeholder 2"/>
          <p:cNvSpPr>
            <a:spLocks noGrp="1"/>
          </p:cNvSpPr>
          <p:nvPr>
            <p:ph idx="1"/>
          </p:nvPr>
        </p:nvSpPr>
        <p:spPr>
          <a:xfrm>
            <a:off x="1100138" y="1989138"/>
            <a:ext cx="7756487" cy="4338637"/>
          </a:xfrm>
        </p:spPr>
        <p:txBody>
          <a:bodyPr/>
          <a:lstStyle/>
          <a:p>
            <a:r>
              <a:rPr lang="en-US" sz="2200" dirty="0"/>
              <a:t>A player may not displace </a:t>
            </a:r>
            <a:br>
              <a:rPr lang="en-US" sz="2200" dirty="0"/>
            </a:br>
            <a:r>
              <a:rPr lang="en-US" sz="2200" dirty="0"/>
              <a:t>an opponent with any body </a:t>
            </a:r>
            <a:br>
              <a:rPr lang="en-US" sz="2200" dirty="0"/>
            </a:br>
            <a:r>
              <a:rPr lang="en-US" sz="2200" dirty="0"/>
              <a:t>part, including the lower </a:t>
            </a:r>
            <a:br>
              <a:rPr lang="en-US" sz="2200" dirty="0"/>
            </a:br>
            <a:r>
              <a:rPr lang="en-US" sz="2200" dirty="0"/>
              <a:t>body/legs (as shown in </a:t>
            </a:r>
            <a:br>
              <a:rPr lang="en-US" sz="2200" dirty="0"/>
            </a:br>
            <a:r>
              <a:rPr lang="en-US" sz="2200" dirty="0" err="1"/>
              <a:t>PlayPic</a:t>
            </a:r>
            <a:r>
              <a:rPr lang="en-US" sz="2200" dirty="0"/>
              <a:t> A). In order to gain </a:t>
            </a:r>
            <a:br>
              <a:rPr lang="en-US" sz="2200" dirty="0"/>
            </a:br>
            <a:r>
              <a:rPr lang="en-US" sz="2200" dirty="0"/>
              <a:t>legal guarding position a </a:t>
            </a:r>
            <a:br>
              <a:rPr lang="en-US" sz="2200" dirty="0"/>
            </a:br>
            <a:r>
              <a:rPr lang="en-US" sz="2200" dirty="0"/>
              <a:t>player must have two feet </a:t>
            </a:r>
            <a:br>
              <a:rPr lang="en-US" sz="2200" dirty="0"/>
            </a:br>
            <a:r>
              <a:rPr lang="en-US" sz="2200" dirty="0"/>
              <a:t>down on the court and be facing their opponent. Once a legal guarding position is obtained the defender can maintain that position legally by moving in any direction (backward or laterally) as long as they do not initiate contact into the opponent (as shown in MechaniGram B). </a:t>
            </a:r>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57272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Federation of </a:t>
            </a:r>
            <a:br>
              <a:rPr lang="en-US" dirty="0"/>
            </a:br>
            <a:r>
              <a:rPr lang="en-US" dirty="0"/>
              <a:t>State High School Associations</a:t>
            </a:r>
          </a:p>
        </p:txBody>
      </p:sp>
      <p:sp>
        <p:nvSpPr>
          <p:cNvPr id="3" name="Content Placeholder 2"/>
          <p:cNvSpPr>
            <a:spLocks noGrp="1"/>
          </p:cNvSpPr>
          <p:nvPr>
            <p:ph idx="1"/>
          </p:nvPr>
        </p:nvSpPr>
        <p:spPr/>
        <p:txBody>
          <a:bodyPr/>
          <a:lstStyle/>
          <a:p>
            <a:r>
              <a:rPr lang="en-US" dirty="0"/>
              <a:t>Membership = 50 member state associations and D.C.</a:t>
            </a:r>
          </a:p>
          <a:p>
            <a:r>
              <a:rPr lang="en-US" dirty="0"/>
              <a:t>NFHS reaches more than 19,000 high schools and 12 million participants in high school activity programs, including more than 7.8 million in high school sports.</a:t>
            </a:r>
          </a:p>
        </p:txBody>
      </p:sp>
      <p:sp>
        <p:nvSpPr>
          <p:cNvPr id="8" name="Footer Placeholder 3"/>
          <p:cNvSpPr>
            <a:spLocks noGrp="1"/>
          </p:cNvSpPr>
          <p:nvPr>
            <p:ph type="ftr" sz="quarter" idx="11"/>
          </p:nvPr>
        </p:nvSpPr>
        <p:spPr/>
        <p:txBody>
          <a:bodyPr/>
          <a:lstStyle/>
          <a:p>
            <a:r>
              <a:rPr lang="en-US"/>
              <a:t>www.nfhs.org</a:t>
            </a:r>
            <a:endParaRPr lang="en-US" dirty="0"/>
          </a:p>
        </p:txBody>
      </p:sp>
      <p:pic>
        <p:nvPicPr>
          <p:cNvPr id="7" name="Picture 2" descr="C:\Users\mkosk\Desktop\Revised USA map with colors.jpg"/>
          <p:cNvPicPr>
            <a:picLocks noChangeAspect="1" noChangeArrowheads="1"/>
          </p:cNvPicPr>
          <p:nvPr/>
        </p:nvPicPr>
        <p:blipFill>
          <a:blip r:embed="rId3" cstate="print">
            <a:extLst>
              <a:ext uri="{28A0092B-C50C-407E-A947-70E740481C1C}">
                <a14:useLocalDpi xmlns:a14="http://schemas.microsoft.com/office/drawing/2010/main" val="0"/>
              </a:ext>
            </a:extLst>
          </a:blip>
          <a:srcRect l="1601" t="4256" r="2832" b="8511"/>
          <a:stretch>
            <a:fillRect/>
          </a:stretch>
        </p:blipFill>
        <p:spPr bwMode="auto">
          <a:xfrm>
            <a:off x="2122414" y="3739312"/>
            <a:ext cx="5112172" cy="258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912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96913" y="1295400"/>
            <a:ext cx="7437438" cy="557213"/>
          </a:xfrm>
        </p:spPr>
        <p:txBody>
          <a:bodyPr/>
          <a:lstStyle/>
          <a:p>
            <a:pPr eaLnBrk="1" hangingPunct="1"/>
            <a:r>
              <a:rPr lang="en-US" altLang="en-US" sz="4000"/>
              <a:t>PIAA Exceptions to NFHS:  </a:t>
            </a:r>
            <a:br>
              <a:rPr lang="en-US" altLang="en-US" sz="4000"/>
            </a:br>
            <a:endParaRPr lang="en-US" altLang="en-US" sz="4000"/>
          </a:p>
        </p:txBody>
      </p:sp>
      <p:sp>
        <p:nvSpPr>
          <p:cNvPr id="139267" name="Rectangle 3"/>
          <p:cNvSpPr>
            <a:spLocks noGrp="1" noChangeArrowheads="1"/>
          </p:cNvSpPr>
          <p:nvPr>
            <p:ph idx="1"/>
          </p:nvPr>
        </p:nvSpPr>
        <p:spPr>
          <a:xfrm>
            <a:off x="363538" y="1090613"/>
            <a:ext cx="8229600" cy="5029200"/>
          </a:xfrm>
        </p:spPr>
        <p:txBody>
          <a:bodyPr/>
          <a:lstStyle/>
          <a:p>
            <a:pPr marL="0" indent="0" eaLnBrk="1" hangingPunct="1">
              <a:buFont typeface="Arial" panose="020B0604020202020204" pitchFamily="34" charset="0"/>
              <a:buNone/>
            </a:pPr>
            <a:endParaRPr lang="en-US" altLang="en-US" i="1" dirty="0"/>
          </a:p>
          <a:p>
            <a:pPr marL="0" indent="0" eaLnBrk="1" hangingPunct="1">
              <a:buFont typeface="Arial" panose="020B0604020202020204" pitchFamily="34" charset="0"/>
              <a:buNone/>
            </a:pPr>
            <a:r>
              <a:rPr lang="en-US" altLang="en-US" dirty="0"/>
              <a:t>A. Uniform*:   </a:t>
            </a:r>
          </a:p>
          <a:p>
            <a:pPr marL="0" indent="0">
              <a:buFont typeface="Arial" panose="020B0604020202020204" pitchFamily="34" charset="0"/>
              <a:buNone/>
            </a:pPr>
            <a:r>
              <a:rPr lang="en-US" altLang="en-US" sz="2000" dirty="0"/>
              <a:t>	1.  Shirt - Alternating black and white 1-inch vertically striped, short-	sleeved shirt A PIAA patch must be worn on the left shoulder.  Wide 	panel shirts are not permitted.</a:t>
            </a:r>
          </a:p>
          <a:p>
            <a:pPr marL="0" indent="0">
              <a:buFont typeface="Arial" panose="020B0604020202020204" pitchFamily="34" charset="0"/>
              <a:buNone/>
            </a:pPr>
            <a:r>
              <a:rPr lang="en-US" altLang="en-US" sz="2000" dirty="0"/>
              <a:t>	2.  Slacks - Black full length trousers.</a:t>
            </a:r>
          </a:p>
          <a:p>
            <a:pPr marL="0" indent="0">
              <a:buFont typeface="Arial" panose="020B0604020202020204" pitchFamily="34" charset="0"/>
              <a:buNone/>
            </a:pPr>
            <a:r>
              <a:rPr lang="en-US" altLang="en-US" sz="2000" dirty="0"/>
              <a:t>	3.  Belt – Black (if worn).</a:t>
            </a:r>
          </a:p>
          <a:p>
            <a:pPr marL="0" indent="0">
              <a:buFont typeface="Arial" panose="020B0604020202020204" pitchFamily="34" charset="0"/>
              <a:buNone/>
            </a:pPr>
            <a:r>
              <a:rPr lang="en-US" altLang="en-US" sz="2000" dirty="0"/>
              <a:t>	4.  Socks - Black.</a:t>
            </a:r>
          </a:p>
          <a:p>
            <a:pPr marL="0" indent="0">
              <a:buFont typeface="Arial" panose="020B0604020202020204" pitchFamily="34" charset="0"/>
              <a:buNone/>
            </a:pPr>
            <a:r>
              <a:rPr lang="en-US" altLang="en-US" sz="2000" dirty="0"/>
              <a:t>	5.  Shoes - Solid black with black laces.</a:t>
            </a:r>
          </a:p>
          <a:p>
            <a:pPr marL="0" indent="0">
              <a:buFont typeface="Arial" panose="020B0604020202020204" pitchFamily="34" charset="0"/>
              <a:buNone/>
            </a:pPr>
            <a:r>
              <a:rPr lang="en-US" altLang="en-US" sz="2000" dirty="0"/>
              <a:t>	6.  Lanyard - Black.</a:t>
            </a:r>
          </a:p>
          <a:p>
            <a:pPr marL="0" indent="0">
              <a:buFont typeface="Arial" panose="020B0604020202020204" pitchFamily="34" charset="0"/>
              <a:buNone/>
            </a:pPr>
            <a:r>
              <a:rPr lang="en-US" altLang="en-US" sz="2000" dirty="0"/>
              <a:t>	7.  Whistle – Black  (Pink whistle, single game only “awareness” 	contest, no other pink items permitted, not for a month, etc.)</a:t>
            </a:r>
          </a:p>
          <a:p>
            <a:pPr marL="0" indent="0">
              <a:buFont typeface="Arial" panose="020B0604020202020204" pitchFamily="34" charset="0"/>
              <a:buNone/>
            </a:pPr>
            <a:r>
              <a:rPr lang="en-US" altLang="en-US" sz="2000" dirty="0"/>
              <a:t>*All approved uniforms are listed in the officials’ manual at </a:t>
            </a:r>
            <a:r>
              <a:rPr lang="en-US" altLang="en-US" sz="2000" dirty="0">
                <a:hlinkClick r:id="rId2"/>
              </a:rPr>
              <a:t>www.piaa.org</a:t>
            </a:r>
            <a:r>
              <a:rPr lang="en-US" altLang="en-US" sz="2000" dirty="0"/>
              <a:t> </a:t>
            </a:r>
          </a:p>
        </p:txBody>
      </p:sp>
    </p:spTree>
    <p:extLst>
      <p:ext uri="{BB962C8B-B14F-4D97-AF65-F5344CB8AC3E}">
        <p14:creationId xmlns:p14="http://schemas.microsoft.com/office/powerpoint/2010/main" val="3186941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1"/>
          </p:nvPr>
        </p:nvSpPr>
        <p:spPr/>
        <p:txBody>
          <a:bodyPr/>
          <a:lstStyle/>
          <a:p>
            <a:pPr marL="0" indent="0" eaLnBrk="1" hangingPunct="1">
              <a:buFont typeface="Arial" panose="020B0604020202020204" pitchFamily="34" charset="0"/>
              <a:buNone/>
            </a:pPr>
            <a:r>
              <a:rPr lang="en-US" altLang="en-US">
                <a:solidFill>
                  <a:srgbClr val="000000"/>
                </a:solidFill>
              </a:rPr>
              <a:t>B. Disqualification:  </a:t>
            </a:r>
            <a:endParaRPr lang="en-US" altLang="en-US" sz="2000"/>
          </a:p>
          <a:p>
            <a:pPr marL="0" indent="0">
              <a:buFont typeface="Arial" panose="020B0604020202020204" pitchFamily="34" charset="0"/>
              <a:buNone/>
            </a:pPr>
            <a:r>
              <a:rPr lang="en-US" altLang="en-US" sz="2400"/>
              <a:t>Any Coach and/or contestant ejected for unsportsmanlike conduct or flagrant misconduct is disqualified for the remainder of the day and in all Contests on the next Contest day of the same level (varsity, junior varsity, or otherwise).  For a Coach, participation in the next Contest includes any contact by the Coach with members of the Team, including other Coaches, between the time that the Team arrives at the Contest site and the conclusion of the last Contest of the day.  The Principal must direct the Coach not to attend all of the Contest(s).</a:t>
            </a:r>
          </a:p>
        </p:txBody>
      </p:sp>
      <p:sp>
        <p:nvSpPr>
          <p:cNvPr id="247811" name="Rectangle 2"/>
          <p:cNvSpPr>
            <a:spLocks noGrp="1" noChangeArrowheads="1"/>
          </p:cNvSpPr>
          <p:nvPr>
            <p:ph type="title"/>
          </p:nvPr>
        </p:nvSpPr>
        <p:spPr>
          <a:xfrm>
            <a:off x="-984250" y="1141413"/>
            <a:ext cx="7772400" cy="669925"/>
          </a:xfrm>
        </p:spPr>
        <p:txBody>
          <a:bodyPr/>
          <a:lstStyle/>
          <a:p>
            <a:pPr eaLnBrk="1" hangingPunct="1"/>
            <a:r>
              <a:rPr lang="en-US" altLang="en-US" sz="4000"/>
              <a:t>PIAA Exceptions to NFHS:  </a:t>
            </a:r>
            <a:br>
              <a:rPr lang="en-US" altLang="en-US" sz="4000"/>
            </a:br>
            <a:endParaRPr lang="en-US" altLang="en-US" sz="4000"/>
          </a:p>
        </p:txBody>
      </p:sp>
    </p:spTree>
    <p:extLst>
      <p:ext uri="{BB962C8B-B14F-4D97-AF65-F5344CB8AC3E}">
        <p14:creationId xmlns:p14="http://schemas.microsoft.com/office/powerpoint/2010/main" val="2870630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p:nvPr>
        </p:nvSpPr>
        <p:spPr>
          <a:xfrm>
            <a:off x="-1652588" y="603250"/>
            <a:ext cx="8229601" cy="1143000"/>
          </a:xfrm>
        </p:spPr>
        <p:txBody>
          <a:bodyPr/>
          <a:lstStyle/>
          <a:p>
            <a:r>
              <a:rPr lang="en-US" altLang="en-US" sz="3200"/>
              <a:t>B.  Disqualification cont.</a:t>
            </a:r>
          </a:p>
        </p:txBody>
      </p:sp>
      <p:sp>
        <p:nvSpPr>
          <p:cNvPr id="3" name="Content Placeholder 2"/>
          <p:cNvSpPr>
            <a:spLocks noGrp="1"/>
          </p:cNvSpPr>
          <p:nvPr>
            <p:ph idx="1"/>
          </p:nvPr>
        </p:nvSpPr>
        <p:spPr>
          <a:xfrm>
            <a:off x="457200" y="1625600"/>
            <a:ext cx="8229600" cy="4484688"/>
          </a:xfrm>
        </p:spPr>
        <p:txBody>
          <a:bodyPr/>
          <a:lstStyle/>
          <a:p>
            <a:pPr marL="0" indent="0">
              <a:buFont typeface="Arial" panose="020B0604020202020204" pitchFamily="34" charset="0"/>
              <a:buNone/>
            </a:pPr>
            <a:r>
              <a:rPr lang="en-US" altLang="en-US" sz="2800">
                <a:solidFill>
                  <a:srgbClr val="000000"/>
                </a:solidFill>
              </a:rPr>
              <a:t>Any Coach and/or contestant ejected from the last Contest(s) in that sport in a sport season is disqualified from Coaching and/or participating in the first Contest(s) in that sport in the subsequent sport season, at the same level (varsity, junior varsity, or otherwise) of competition, at any PIAA member school or, if the Coach and/or student changes levels of competition, such as from junior varsity to varsity, the first Contest(s) in that sport.</a:t>
            </a:r>
          </a:p>
          <a:p>
            <a:pPr marL="0" indent="0">
              <a:buFont typeface="Arial" panose="020B0604020202020204" pitchFamily="34" charset="0"/>
              <a:buNone/>
            </a:pPr>
            <a:r>
              <a:rPr lang="en-US" altLang="en-US" sz="2400">
                <a:solidFill>
                  <a:srgbClr val="000000"/>
                </a:solidFill>
              </a:rPr>
              <a:t>   </a:t>
            </a:r>
            <a:r>
              <a:rPr lang="en-US" altLang="en-US" sz="2000">
                <a:solidFill>
                  <a:srgbClr val="000000"/>
                </a:solidFill>
              </a:rPr>
              <a:t>   </a:t>
            </a:r>
          </a:p>
          <a:p>
            <a:pPr marL="0" indent="0">
              <a:buFont typeface="Arial" panose="020B0604020202020204" pitchFamily="34" charset="0"/>
              <a:buNone/>
            </a:pPr>
            <a:endParaRPr lang="en-US" altLang="en-US"/>
          </a:p>
        </p:txBody>
      </p:sp>
    </p:spTree>
    <p:extLst>
      <p:ext uri="{BB962C8B-B14F-4D97-AF65-F5344CB8AC3E}">
        <p14:creationId xmlns:p14="http://schemas.microsoft.com/office/powerpoint/2010/main" val="1330110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700" y="1536700"/>
            <a:ext cx="7488238" cy="3784600"/>
          </a:xfrm>
          <a:prstGeom prst="rect">
            <a:avLst/>
          </a:prstGeom>
        </p:spPr>
        <p:txBody>
          <a:bodyPr>
            <a:spAutoFit/>
          </a:bodyPr>
          <a:lstStyle/>
          <a:p>
            <a:pPr marL="457200" indent="-457200" eaLnBrk="0" hangingPunct="0">
              <a:buFontTx/>
              <a:buAutoNum type="alphaUcPeriod" startAt="2"/>
              <a:defRPr/>
            </a:pPr>
            <a:r>
              <a:rPr lang="en-US" altLang="en-US" sz="2400" dirty="0">
                <a:solidFill>
                  <a:srgbClr val="000000"/>
                </a:solidFill>
                <a:latin typeface="Calibri"/>
              </a:rPr>
              <a:t>Disqualification cont.  </a:t>
            </a:r>
          </a:p>
          <a:p>
            <a:pPr eaLnBrk="0" hangingPunct="0">
              <a:defRPr/>
            </a:pPr>
            <a:endParaRPr lang="en-US" altLang="en-US" sz="2400" dirty="0">
              <a:solidFill>
                <a:srgbClr val="000000"/>
              </a:solidFill>
              <a:latin typeface="Calibri"/>
            </a:endParaRPr>
          </a:p>
          <a:p>
            <a:pPr eaLnBrk="0" hangingPunct="0">
              <a:defRPr/>
            </a:pPr>
            <a:r>
              <a:rPr lang="en-US" altLang="en-US" sz="2400" dirty="0">
                <a:solidFill>
                  <a:srgbClr val="000000"/>
                </a:solidFill>
                <a:latin typeface="Calibri"/>
              </a:rPr>
              <a:t>The official must file a report with the PIAA Office within 24 hours of the contest.</a:t>
            </a:r>
          </a:p>
          <a:p>
            <a:pPr eaLnBrk="0" hangingPunct="0">
              <a:defRPr/>
            </a:pPr>
            <a:endParaRPr lang="en-US" sz="2400" dirty="0">
              <a:solidFill>
                <a:srgbClr val="000000"/>
              </a:solidFill>
              <a:latin typeface="Calibri"/>
            </a:endParaRPr>
          </a:p>
          <a:p>
            <a:pPr eaLnBrk="0" hangingPunct="0">
              <a:defRPr/>
            </a:pPr>
            <a:r>
              <a:rPr lang="en-US" sz="2400" dirty="0">
                <a:solidFill>
                  <a:prstClr val="black"/>
                </a:solidFill>
                <a:latin typeface="Calibri"/>
              </a:rPr>
              <a:t>In Basketball, the athletic director and principal must meet with the ejected coach/contestant and detail in a report what corrective action has been taken. This report then must be signed by all parties and sent to the district Basketball chairperson. </a:t>
            </a:r>
            <a:endParaRPr lang="en-US" dirty="0">
              <a:solidFill>
                <a:prstClr val="black"/>
              </a:solidFill>
            </a:endParaRPr>
          </a:p>
        </p:txBody>
      </p:sp>
    </p:spTree>
    <p:extLst>
      <p:ext uri="{BB962C8B-B14F-4D97-AF65-F5344CB8AC3E}">
        <p14:creationId xmlns:p14="http://schemas.microsoft.com/office/powerpoint/2010/main" val="732888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eaLnBrk="1" hangingPunct="1">
              <a:buFont typeface="Arial" panose="020B0604020202020204" pitchFamily="34" charset="0"/>
              <a:buNone/>
            </a:pPr>
            <a:r>
              <a:rPr lang="en-US" altLang="en-US">
                <a:solidFill>
                  <a:srgbClr val="000000"/>
                </a:solidFill>
              </a:rPr>
              <a:t>    Sportsmanship:  </a:t>
            </a:r>
          </a:p>
          <a:p>
            <a:pPr marL="0" indent="0" eaLnBrk="1" hangingPunct="1">
              <a:buFont typeface="Arial" panose="020B0604020202020204" pitchFamily="34" charset="0"/>
              <a:buNone/>
            </a:pPr>
            <a:r>
              <a:rPr lang="en-US" altLang="en-US" sz="2400">
                <a:solidFill>
                  <a:srgbClr val="000000"/>
                </a:solidFill>
              </a:rPr>
              <a:t>	1. It is mandatory that both head coaches attend the pre-	game meeting with the captains and officials.  </a:t>
            </a:r>
          </a:p>
          <a:p>
            <a:pPr marL="0" indent="0" eaLnBrk="1" hangingPunct="1">
              <a:buFont typeface="Arial" panose="020B0604020202020204" pitchFamily="34" charset="0"/>
              <a:buNone/>
            </a:pPr>
            <a:r>
              <a:rPr lang="en-US" altLang="en-US" sz="2400">
                <a:solidFill>
                  <a:srgbClr val="000000"/>
                </a:solidFill>
              </a:rPr>
              <a:t>	2. PIAA requires all registered sports’ officials to enforce 	the sportsmanship rule for the coaches and contestants.  	The statement is located on the back of the official 	identification card as well as the Pre-Season 	Basketball 	Bulletin and must be read to the head coaches and 	captains at the pregame meeting.  </a:t>
            </a:r>
          </a:p>
          <a:p>
            <a:pPr marL="0" indent="0" algn="ctr" eaLnBrk="1" hangingPunct="1">
              <a:buFont typeface="Arial" panose="020B0604020202020204" pitchFamily="34" charset="0"/>
              <a:buNone/>
            </a:pPr>
            <a:endParaRPr lang="en-US" altLang="en-US" sz="2000">
              <a:solidFill>
                <a:srgbClr val="000000"/>
              </a:solidFill>
            </a:endParaRPr>
          </a:p>
        </p:txBody>
      </p:sp>
      <p:sp>
        <p:nvSpPr>
          <p:cNvPr id="250883" name="Rectangle 2"/>
          <p:cNvSpPr>
            <a:spLocks noGrp="1" noChangeArrowheads="1"/>
          </p:cNvSpPr>
          <p:nvPr>
            <p:ph type="title"/>
          </p:nvPr>
        </p:nvSpPr>
        <p:spPr>
          <a:xfrm>
            <a:off x="-796925" y="1309688"/>
            <a:ext cx="7491413" cy="581025"/>
          </a:xfrm>
        </p:spPr>
        <p:txBody>
          <a:bodyPr/>
          <a:lstStyle/>
          <a:p>
            <a:pPr eaLnBrk="1" hangingPunct="1"/>
            <a:r>
              <a:rPr lang="en-US" altLang="en-US" sz="4000"/>
              <a:t>PIAA Exceptions to NFHS:  </a:t>
            </a:r>
            <a:br>
              <a:rPr lang="en-US" altLang="en-US" sz="4000"/>
            </a:br>
            <a:endParaRPr lang="en-US" altLang="en-US" sz="4000"/>
          </a:p>
        </p:txBody>
      </p:sp>
    </p:spTree>
    <p:extLst>
      <p:ext uri="{BB962C8B-B14F-4D97-AF65-F5344CB8AC3E}">
        <p14:creationId xmlns:p14="http://schemas.microsoft.com/office/powerpoint/2010/main" val="3789722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Title 1"/>
          <p:cNvSpPr>
            <a:spLocks noGrp="1"/>
          </p:cNvSpPr>
          <p:nvPr>
            <p:ph type="ctrTitle"/>
          </p:nvPr>
        </p:nvSpPr>
        <p:spPr>
          <a:xfrm>
            <a:off x="381000" y="457200"/>
            <a:ext cx="4495800" cy="990600"/>
          </a:xfrm>
        </p:spPr>
        <p:txBody>
          <a:bodyPr/>
          <a:lstStyle/>
          <a:p>
            <a:r>
              <a:rPr lang="en-US" altLang="en-US" sz="2000" b="1"/>
              <a:t>SPECIAL NOTE ON SPORTMANSHIP</a:t>
            </a:r>
          </a:p>
        </p:txBody>
      </p:sp>
      <p:sp>
        <p:nvSpPr>
          <p:cNvPr id="3" name="Title 1"/>
          <p:cNvSpPr txBox="1">
            <a:spLocks/>
          </p:cNvSpPr>
          <p:nvPr/>
        </p:nvSpPr>
        <p:spPr bwMode="auto">
          <a:xfrm>
            <a:off x="471488" y="1690688"/>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lnSpc>
                <a:spcPct val="110000"/>
              </a:lnSpc>
              <a:spcBef>
                <a:spcPts val="0"/>
              </a:spcBef>
              <a:spcAft>
                <a:spcPts val="8"/>
              </a:spcAft>
              <a:defRPr/>
            </a:pPr>
            <a:r>
              <a:rPr lang="en-US" sz="1600" b="1" u="sng" kern="1400" dirty="0">
                <a:solidFill>
                  <a:srgbClr val="000000"/>
                </a:solidFill>
                <a:latin typeface="Arial"/>
              </a:rPr>
              <a:t>**</a:t>
            </a:r>
            <a:r>
              <a:rPr lang="en-US" sz="1600" u="sng" kern="1400" dirty="0">
                <a:solidFill>
                  <a:srgbClr val="000000"/>
                </a:solidFill>
                <a:latin typeface="Arial"/>
              </a:rPr>
              <a:t>This message shall be read to the head coach and captains prior to each contest officiated by a registered PIAA official.  This message shall be enforced by contest officials and its enforcement shall include a strict and swift enforcement when unsportsmanlike actions involve demeaning remarks or actions that may be related to the racial or ethnic background of any party.</a:t>
            </a:r>
            <a:r>
              <a:rPr lang="en-US" sz="1600" b="1" u="sng" kern="1400" dirty="0">
                <a:solidFill>
                  <a:srgbClr val="000000"/>
                </a:solidFill>
                <a:latin typeface="Arial"/>
              </a:rPr>
              <a:t>**</a:t>
            </a:r>
            <a:endParaRPr lang="en-US" sz="1400" kern="1400" dirty="0">
              <a:solidFill>
                <a:srgbClr val="000000"/>
              </a:solidFill>
              <a:latin typeface="Garamond"/>
            </a:endParaRPr>
          </a:p>
          <a:p>
            <a:pPr algn="just">
              <a:lnSpc>
                <a:spcPct val="110000"/>
              </a:lnSpc>
              <a:spcBef>
                <a:spcPts val="0"/>
              </a:spcBef>
              <a:spcAft>
                <a:spcPts val="8"/>
              </a:spcAft>
              <a:defRPr/>
            </a:pPr>
            <a:r>
              <a:rPr lang="en-US" sz="1600" b="1" i="1" kern="1400" dirty="0">
                <a:solidFill>
                  <a:srgbClr val="000000"/>
                </a:solidFill>
                <a:latin typeface="Arial"/>
              </a:rPr>
              <a:t> </a:t>
            </a:r>
            <a:endParaRPr lang="en-US" sz="1400" kern="1400" dirty="0">
              <a:solidFill>
                <a:srgbClr val="000000"/>
              </a:solidFill>
              <a:latin typeface="Garamond"/>
            </a:endParaRPr>
          </a:p>
          <a:p>
            <a:pPr algn="just">
              <a:lnSpc>
                <a:spcPct val="110000"/>
              </a:lnSpc>
              <a:spcBef>
                <a:spcPts val="0"/>
              </a:spcBef>
              <a:spcAft>
                <a:spcPts val="8"/>
              </a:spcAft>
              <a:defRPr/>
            </a:pPr>
            <a:r>
              <a:rPr lang="en-US" sz="1600" b="1" i="1" kern="1400" dirty="0">
                <a:solidFill>
                  <a:srgbClr val="000000"/>
                </a:solidFill>
                <a:latin typeface="Arial"/>
              </a:rPr>
              <a:t> </a:t>
            </a:r>
            <a:endParaRPr lang="en-US" sz="1400" kern="1400" dirty="0">
              <a:solidFill>
                <a:srgbClr val="000000"/>
              </a:solidFill>
              <a:latin typeface="Garamond"/>
            </a:endParaRPr>
          </a:p>
          <a:p>
            <a:pPr algn="just">
              <a:lnSpc>
                <a:spcPct val="110000"/>
              </a:lnSpc>
              <a:spcBef>
                <a:spcPts val="0"/>
              </a:spcBef>
              <a:spcAft>
                <a:spcPts val="8"/>
              </a:spcAft>
              <a:defRPr/>
            </a:pPr>
            <a:r>
              <a:rPr lang="en-US" sz="1600" b="1" i="1" kern="1400" dirty="0">
                <a:solidFill>
                  <a:srgbClr val="000000"/>
                </a:solidFill>
                <a:latin typeface="Arial"/>
              </a:rPr>
              <a:t>PIAA requires all registered sports' officials to enforce the sportsmanship rules for coaches and contestants. Actions meant to demean opposing contestants, team, spectators, and officials are not in the highest ideals of interscholastic education and will not be tolerated.  Let today's contest reflect mutual respect. Coaches please certify to the officials that your players are legally equipped and uniformed according to NFHS rules and PIAA adoptions. Good luck in today's contest..</a:t>
            </a:r>
            <a:endParaRPr lang="en-US" sz="1400" kern="1400" dirty="0">
              <a:solidFill>
                <a:srgbClr val="000000"/>
              </a:solidFill>
              <a:latin typeface="Garamond"/>
            </a:endParaRPr>
          </a:p>
          <a:p>
            <a:pPr algn="l">
              <a:lnSpc>
                <a:spcPct val="110000"/>
              </a:lnSpc>
              <a:spcBef>
                <a:spcPts val="0"/>
              </a:spcBef>
              <a:spcAft>
                <a:spcPts val="8"/>
              </a:spcAft>
              <a:defRPr/>
            </a:pPr>
            <a:r>
              <a:rPr lang="en-US" sz="1400" kern="1400" dirty="0">
                <a:solidFill>
                  <a:srgbClr val="000000"/>
                </a:solidFill>
                <a:latin typeface="Garamond"/>
              </a:rPr>
              <a:t> </a:t>
            </a:r>
          </a:p>
        </p:txBody>
      </p:sp>
    </p:spTree>
    <p:extLst>
      <p:ext uri="{BB962C8B-B14F-4D97-AF65-F5344CB8AC3E}">
        <p14:creationId xmlns:p14="http://schemas.microsoft.com/office/powerpoint/2010/main" val="326616825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p:cNvSpPr>
            <a:spLocks noGrp="1"/>
          </p:cNvSpPr>
          <p:nvPr>
            <p:ph type="title"/>
          </p:nvPr>
        </p:nvSpPr>
        <p:spPr/>
        <p:txBody>
          <a:bodyPr/>
          <a:lstStyle/>
          <a:p>
            <a:endParaRPr lang="en-US" altLang="en-US"/>
          </a:p>
        </p:txBody>
      </p:sp>
      <p:sp>
        <p:nvSpPr>
          <p:cNvPr id="3" name="Content Placeholder 2"/>
          <p:cNvSpPr>
            <a:spLocks noGrp="1"/>
          </p:cNvSpPr>
          <p:nvPr>
            <p:ph idx="1"/>
          </p:nvPr>
        </p:nvSpPr>
        <p:spPr/>
        <p:txBody>
          <a:bodyPr/>
          <a:lstStyle/>
          <a:p>
            <a:pPr marL="0" indent="0" eaLnBrk="1" hangingPunct="1">
              <a:buFont typeface="Arial" panose="020B0604020202020204" pitchFamily="34" charset="0"/>
              <a:buNone/>
              <a:defRPr/>
            </a:pPr>
            <a:r>
              <a:rPr lang="en-US" altLang="en-US" dirty="0">
                <a:solidFill>
                  <a:prstClr val="black"/>
                </a:solidFill>
              </a:rPr>
              <a:t>Television Monitor Review/Media Timeouts  </a:t>
            </a:r>
          </a:p>
          <a:p>
            <a:pPr marL="0" indent="0" eaLnBrk="1" hangingPunct="1">
              <a:buFont typeface="Arial" panose="020B0604020202020204" pitchFamily="34" charset="0"/>
              <a:buNone/>
              <a:defRPr/>
            </a:pPr>
            <a:endParaRPr lang="en-US" altLang="en-US" sz="2000" dirty="0">
              <a:solidFill>
                <a:prstClr val="black"/>
              </a:solidFill>
            </a:endParaRPr>
          </a:p>
          <a:p>
            <a:pPr eaLnBrk="1" hangingPunct="1">
              <a:defRPr/>
            </a:pPr>
            <a:r>
              <a:rPr lang="en-US" altLang="en-US" sz="2400" dirty="0">
                <a:solidFill>
                  <a:prstClr val="black"/>
                </a:solidFill>
              </a:rPr>
              <a:t>May use television/replays for post-regular season tournament (PIAA Championship) for determining two or three-point goal or if try is released prior to expiration of time</a:t>
            </a:r>
          </a:p>
          <a:p>
            <a:pPr eaLnBrk="1" hangingPunct="1">
              <a:defRPr/>
            </a:pPr>
            <a:r>
              <a:rPr lang="en-US" altLang="en-US" sz="2400" dirty="0">
                <a:solidFill>
                  <a:prstClr val="black"/>
                </a:solidFill>
              </a:rPr>
              <a:t>Media Timeouts may be used in Inter-district play.  Playoff officials should review media timeout procedures in pregame.  This is available at </a:t>
            </a:r>
            <a:r>
              <a:rPr lang="en-US" altLang="en-US" sz="2400" dirty="0">
                <a:solidFill>
                  <a:prstClr val="black"/>
                </a:solidFill>
                <a:hlinkClick r:id="rId2"/>
              </a:rPr>
              <a:t>www.piaa.org/rules</a:t>
            </a:r>
            <a:r>
              <a:rPr lang="en-US" altLang="en-US" sz="2400" dirty="0">
                <a:solidFill>
                  <a:prstClr val="black"/>
                </a:solidFill>
              </a:rPr>
              <a:t>  </a:t>
            </a:r>
          </a:p>
          <a:p>
            <a:pPr>
              <a:defRPr/>
            </a:pPr>
            <a:endParaRPr lang="en-US" dirty="0"/>
          </a:p>
        </p:txBody>
      </p:sp>
    </p:spTree>
    <p:extLst>
      <p:ext uri="{BB962C8B-B14F-4D97-AF65-F5344CB8AC3E}">
        <p14:creationId xmlns:p14="http://schemas.microsoft.com/office/powerpoint/2010/main" val="466607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p:txBody>
          <a:bodyPr/>
          <a:lstStyle/>
          <a:p>
            <a:endParaRPr lang="en-US" altLang="en-US"/>
          </a:p>
        </p:txBody>
      </p:sp>
      <p:sp>
        <p:nvSpPr>
          <p:cNvPr id="254979" name="Content Placeholder 2"/>
          <p:cNvSpPr>
            <a:spLocks noGrp="1"/>
          </p:cNvSpPr>
          <p:nvPr>
            <p:ph idx="1"/>
          </p:nvPr>
        </p:nvSpPr>
        <p:spPr/>
        <p:txBody>
          <a:bodyPr/>
          <a:lstStyle/>
          <a:p>
            <a:pPr eaLnBrk="1" hangingPunct="1"/>
            <a:r>
              <a:rPr lang="en-US" altLang="en-US" sz="2400" dirty="0"/>
              <a:t>Adopt Rules 1-13-2 and 1-13-2 NOTE, Coaching box and alternate placement of same, at all levels (varsity, junior varsity, or otherwise) of competition</a:t>
            </a:r>
          </a:p>
          <a:p>
            <a:pPr eaLnBrk="1" hangingPunct="1"/>
            <a:r>
              <a:rPr lang="en-US" altLang="en-US" sz="2400" dirty="0"/>
              <a:t>Adopt Rule 10-5-1, the head coach, at all levels (varsity, junior varsity, or otherwise) of competition, may be off the bench in front of his/her seat within the confines of the designated 28-foot coaching box to give instructions to his/her players and/or substitutes</a:t>
            </a:r>
          </a:p>
          <a:p>
            <a:pPr eaLnBrk="1" hangingPunct="1"/>
            <a:r>
              <a:rPr lang="en-US" altLang="en-US" sz="2400" dirty="0">
                <a:solidFill>
                  <a:srgbClr val="000000"/>
                </a:solidFill>
              </a:rPr>
              <a:t>Fall season note:  Fall basketball leagues are to play under the previous seasons’ rules.  Rule changes take effect on the official winter start date and may begin with pre-season scrimmages. </a:t>
            </a:r>
            <a:endParaRPr lang="en-US" altLang="en-US" sz="2400" dirty="0"/>
          </a:p>
          <a:p>
            <a:pPr eaLnBrk="1" hangingPunct="1"/>
            <a:endParaRPr lang="en-US" altLang="en-US" sz="2400" dirty="0">
              <a:solidFill>
                <a:srgbClr val="000000"/>
              </a:solidFill>
            </a:endParaRPr>
          </a:p>
          <a:p>
            <a:endParaRPr lang="en-US" altLang="en-US" dirty="0"/>
          </a:p>
        </p:txBody>
      </p:sp>
    </p:spTree>
    <p:extLst>
      <p:ext uri="{BB962C8B-B14F-4D97-AF65-F5344CB8AC3E}">
        <p14:creationId xmlns:p14="http://schemas.microsoft.com/office/powerpoint/2010/main" val="2587952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p:nvPr>
        </p:nvSpPr>
        <p:spPr/>
        <p:txBody>
          <a:bodyPr/>
          <a:lstStyle/>
          <a:p>
            <a:endParaRPr lang="en-US" altLang="en-US"/>
          </a:p>
        </p:txBody>
      </p:sp>
      <p:sp>
        <p:nvSpPr>
          <p:cNvPr id="256003" name="Content Placeholder 2"/>
          <p:cNvSpPr>
            <a:spLocks noGrp="1"/>
          </p:cNvSpPr>
          <p:nvPr>
            <p:ph idx="1"/>
          </p:nvPr>
        </p:nvSpPr>
        <p:spPr/>
        <p:txBody>
          <a:bodyPr/>
          <a:lstStyle/>
          <a:p>
            <a:pPr eaLnBrk="1" hangingPunct="1"/>
            <a:r>
              <a:rPr lang="en-US" altLang="en-US" sz="2600"/>
              <a:t>3-3-8…  Any player who exhibits signs, symptoms or behaviors consistent with a concussion (such as loss of consciousness, headache, dizziness, confusion, or balance problems) shall be immediately removed from the game and shall not return until cleared by an appropriate health care professional.</a:t>
            </a:r>
          </a:p>
          <a:p>
            <a:pPr eaLnBrk="1" hangingPunct="1"/>
            <a:r>
              <a:rPr lang="en-US" altLang="en-US" sz="2600"/>
              <a:t>PIAA Modified Rule 3-3-8 (Concussion Rule), to clarify that “an appropriate health-care professional” is a licensed physician of medicine or osteopathic medicine (MD or DO).</a:t>
            </a:r>
          </a:p>
          <a:p>
            <a:pPr eaLnBrk="1" hangingPunct="1"/>
            <a:endParaRPr lang="en-US" altLang="en-US" sz="2600"/>
          </a:p>
          <a:p>
            <a:pPr eaLnBrk="1" hangingPunct="1"/>
            <a:endParaRPr lang="en-US" altLang="en-US" sz="2400">
              <a:solidFill>
                <a:srgbClr val="000000"/>
              </a:solidFill>
            </a:endParaRPr>
          </a:p>
          <a:p>
            <a:endParaRPr lang="en-US" altLang="en-US"/>
          </a:p>
        </p:txBody>
      </p:sp>
    </p:spTree>
    <p:extLst>
      <p:ext uri="{BB962C8B-B14F-4D97-AF65-F5344CB8AC3E}">
        <p14:creationId xmlns:p14="http://schemas.microsoft.com/office/powerpoint/2010/main" val="1255008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p:nvPr>
        </p:nvSpPr>
        <p:spPr/>
        <p:txBody>
          <a:bodyPr/>
          <a:lstStyle/>
          <a:p>
            <a:endParaRPr lang="en-US" altLang="en-US"/>
          </a:p>
        </p:txBody>
      </p:sp>
      <p:sp>
        <p:nvSpPr>
          <p:cNvPr id="167939" name="Content Placeholder 2"/>
          <p:cNvSpPr>
            <a:spLocks noGrp="1"/>
          </p:cNvSpPr>
          <p:nvPr>
            <p:ph idx="1"/>
          </p:nvPr>
        </p:nvSpPr>
        <p:spPr/>
        <p:txBody>
          <a:bodyPr/>
          <a:lstStyle/>
          <a:p>
            <a:pPr marL="0" indent="0" eaLnBrk="1" hangingPunct="1">
              <a:buFont typeface="Arial" panose="020B0604020202020204" pitchFamily="34" charset="0"/>
              <a:buNone/>
              <a:defRPr/>
            </a:pPr>
            <a:endParaRPr lang="en-US" altLang="en-US" sz="2600" dirty="0"/>
          </a:p>
          <a:p>
            <a:pPr eaLnBrk="1" hangingPunct="1">
              <a:defRPr/>
            </a:pPr>
            <a:r>
              <a:rPr lang="en-US" altLang="en-US" sz="2600" dirty="0"/>
              <a:t>Adopt Rule 5-5 NOTE, running clock, at all levels (varsity, junior varsity, or otherwise) of competition, upon completion of the first half and one Team gains a 40-point differential over its opponent, the clock shall be stopped only when an official's time-out is taken, a charged time-out is granted, a period ends, or administering free throws.  </a:t>
            </a:r>
          </a:p>
          <a:p>
            <a:pPr eaLnBrk="1" hangingPunct="1">
              <a:defRPr/>
            </a:pPr>
            <a:endParaRPr lang="en-US" altLang="en-US" sz="2400" dirty="0">
              <a:solidFill>
                <a:srgbClr val="000000"/>
              </a:solidFill>
            </a:endParaRPr>
          </a:p>
          <a:p>
            <a:pPr>
              <a:defRPr/>
            </a:pPr>
            <a:endParaRPr lang="en-US" altLang="en-US" dirty="0"/>
          </a:p>
        </p:txBody>
      </p:sp>
    </p:spTree>
    <p:extLst>
      <p:ext uri="{BB962C8B-B14F-4D97-AF65-F5344CB8AC3E}">
        <p14:creationId xmlns:p14="http://schemas.microsoft.com/office/powerpoint/2010/main" val="22536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3200" dirty="0"/>
              <a:t/>
            </a:r>
            <a:br>
              <a:rPr lang="en-US" altLang="en-US" sz="3200" dirty="0"/>
            </a:br>
            <a:r>
              <a:rPr lang="en-US" altLang="en-US" sz="3200" dirty="0"/>
              <a:t>Guidelines for Schools and state associations for consideration of accommodations</a:t>
            </a:r>
            <a:r>
              <a:rPr lang="en-US" altLang="en-US" dirty="0"/>
              <a:t/>
            </a:r>
            <a:br>
              <a:rPr lang="en-US" altLang="en-US" dirty="0"/>
            </a:br>
            <a:endParaRPr lang="en-US" altLang="en-US" dirty="0"/>
          </a:p>
        </p:txBody>
      </p:sp>
      <p:pic>
        <p:nvPicPr>
          <p:cNvPr id="6147" name="Picture 2" descr="C:\Users\jhadd\Desktop\Inclusion Guidelines 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732" y="1937855"/>
            <a:ext cx="4651408" cy="455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97089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p:nvPr>
        </p:nvSpPr>
        <p:spPr/>
        <p:txBody>
          <a:bodyPr/>
          <a:lstStyle/>
          <a:p>
            <a:endParaRPr lang="en-US" altLang="en-US"/>
          </a:p>
        </p:txBody>
      </p:sp>
      <p:sp>
        <p:nvSpPr>
          <p:cNvPr id="167939" name="Content Placeholder 2"/>
          <p:cNvSpPr>
            <a:spLocks noGrp="1"/>
          </p:cNvSpPr>
          <p:nvPr>
            <p:ph idx="1"/>
          </p:nvPr>
        </p:nvSpPr>
        <p:spPr/>
        <p:txBody>
          <a:bodyPr/>
          <a:lstStyle/>
          <a:p>
            <a:pPr marL="0" indent="0" algn="ctr" eaLnBrk="1" hangingPunct="1">
              <a:buNone/>
              <a:defRPr/>
            </a:pPr>
            <a:r>
              <a:rPr lang="en-US" altLang="en-US" sz="2600" b="1" u="sng" dirty="0"/>
              <a:t>PUBLIC ADDRESS PROTOCOL</a:t>
            </a:r>
          </a:p>
          <a:p>
            <a:pPr marL="0" indent="0" eaLnBrk="1" hangingPunct="1">
              <a:buNone/>
              <a:defRPr/>
            </a:pPr>
            <a:r>
              <a:rPr lang="en-US" altLang="en-US" sz="2600" dirty="0"/>
              <a:t>The public address announcer is considered a bench official for all PIAA District and Inter-District Contests.  He/she shall maintain complete neutrality at all times and, as such, shall not be a “cheerleader” for any Team.  The announcer will follow the PIAA script for promotional announcements, player introduction and awards ceremonies.  These scripts may be obtained from PIAA headquarters.  </a:t>
            </a:r>
          </a:p>
          <a:p>
            <a:pPr marL="0" indent="0" eaLnBrk="1" hangingPunct="1">
              <a:buNone/>
              <a:defRPr/>
            </a:pPr>
            <a:endParaRPr lang="en-US" altLang="en-US" sz="2600" dirty="0"/>
          </a:p>
          <a:p>
            <a:pPr eaLnBrk="1" hangingPunct="1">
              <a:defRPr/>
            </a:pPr>
            <a:endParaRPr lang="en-US" altLang="en-US" sz="2400" dirty="0">
              <a:solidFill>
                <a:srgbClr val="000000"/>
              </a:solidFill>
            </a:endParaRPr>
          </a:p>
          <a:p>
            <a:pPr>
              <a:defRPr/>
            </a:pPr>
            <a:endParaRPr lang="en-US" altLang="en-US" dirty="0"/>
          </a:p>
        </p:txBody>
      </p:sp>
    </p:spTree>
    <p:extLst>
      <p:ext uri="{BB962C8B-B14F-4D97-AF65-F5344CB8AC3E}">
        <p14:creationId xmlns:p14="http://schemas.microsoft.com/office/powerpoint/2010/main" val="2431753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p:nvPr>
        </p:nvSpPr>
        <p:spPr/>
        <p:txBody>
          <a:bodyPr/>
          <a:lstStyle/>
          <a:p>
            <a:endParaRPr lang="en-US" altLang="en-US"/>
          </a:p>
        </p:txBody>
      </p:sp>
      <p:sp>
        <p:nvSpPr>
          <p:cNvPr id="167939" name="Content Placeholder 2"/>
          <p:cNvSpPr>
            <a:spLocks noGrp="1"/>
          </p:cNvSpPr>
          <p:nvPr>
            <p:ph idx="1"/>
          </p:nvPr>
        </p:nvSpPr>
        <p:spPr/>
        <p:txBody>
          <a:bodyPr/>
          <a:lstStyle/>
          <a:p>
            <a:pPr marL="0" indent="0" algn="ctr" eaLnBrk="1" hangingPunct="1">
              <a:buNone/>
              <a:defRPr/>
            </a:pPr>
            <a:r>
              <a:rPr lang="en-US" altLang="en-US" sz="2600" b="1" u="sng" dirty="0"/>
              <a:t>PUBLIC ADDRESS PROTOCOL</a:t>
            </a:r>
          </a:p>
          <a:p>
            <a:pPr marL="0" lvl="0" indent="0" eaLnBrk="1" hangingPunct="1">
              <a:buNone/>
              <a:defRPr/>
            </a:pPr>
            <a:r>
              <a:rPr lang="en-US" altLang="en-US" sz="2600" dirty="0">
                <a:solidFill>
                  <a:prstClr val="black"/>
                </a:solidFill>
              </a:rPr>
              <a:t>Other announcements are limited to:</a:t>
            </a:r>
          </a:p>
          <a:p>
            <a:pPr marL="0" indent="0" eaLnBrk="1" hangingPunct="1">
              <a:buNone/>
              <a:defRPr/>
            </a:pPr>
            <a:r>
              <a:rPr lang="en-US" altLang="en-US" sz="2400" dirty="0"/>
              <a:t>● Those of an emergency nature (e.g., paging a doctor, lost child or parent, etc.);</a:t>
            </a:r>
          </a:p>
          <a:p>
            <a:pPr marL="0" indent="0" eaLnBrk="1" hangingPunct="1">
              <a:buNone/>
              <a:defRPr/>
            </a:pPr>
            <a:r>
              <a:rPr lang="en-US" altLang="en-US" sz="2400" dirty="0"/>
              <a:t>● Those of a “practical” nature (e.g., announcing that a driver has left his/her vehicle lights on);</a:t>
            </a:r>
          </a:p>
          <a:p>
            <a:pPr marL="0" indent="0" eaLnBrk="1" hangingPunct="1">
              <a:buNone/>
              <a:defRPr/>
            </a:pPr>
            <a:r>
              <a:rPr lang="en-US" altLang="en-US" sz="2400" dirty="0"/>
              <a:t>● Starting lineups or entire lineups of both participating Teams (what is announced for the home Team must be announced for the visiting Team); and</a:t>
            </a:r>
          </a:p>
          <a:p>
            <a:pPr marL="0" indent="0" eaLnBrk="1" hangingPunct="1">
              <a:buNone/>
              <a:defRPr/>
            </a:pPr>
            <a:r>
              <a:rPr lang="en-US" altLang="en-US" sz="2400" dirty="0"/>
              <a:t>● Announcements that the PIAA souvenir merchandise, souvenir programs and concessions are on sale in the facility. </a:t>
            </a:r>
          </a:p>
          <a:p>
            <a:pPr eaLnBrk="1" hangingPunct="1">
              <a:defRPr/>
            </a:pPr>
            <a:endParaRPr lang="en-US" altLang="en-US" sz="2400" dirty="0">
              <a:solidFill>
                <a:srgbClr val="000000"/>
              </a:solidFill>
            </a:endParaRPr>
          </a:p>
          <a:p>
            <a:pPr>
              <a:defRPr/>
            </a:pPr>
            <a:endParaRPr lang="en-US" altLang="en-US" dirty="0"/>
          </a:p>
        </p:txBody>
      </p:sp>
    </p:spTree>
    <p:extLst>
      <p:ext uri="{BB962C8B-B14F-4D97-AF65-F5344CB8AC3E}">
        <p14:creationId xmlns:p14="http://schemas.microsoft.com/office/powerpoint/2010/main" val="3187222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p:nvPr>
        </p:nvSpPr>
        <p:spPr/>
        <p:txBody>
          <a:bodyPr/>
          <a:lstStyle/>
          <a:p>
            <a:endParaRPr lang="en-US" altLang="en-US"/>
          </a:p>
        </p:txBody>
      </p:sp>
      <p:sp>
        <p:nvSpPr>
          <p:cNvPr id="167939" name="Content Placeholder 2"/>
          <p:cNvSpPr>
            <a:spLocks noGrp="1"/>
          </p:cNvSpPr>
          <p:nvPr>
            <p:ph idx="1"/>
          </p:nvPr>
        </p:nvSpPr>
        <p:spPr/>
        <p:txBody>
          <a:bodyPr/>
          <a:lstStyle/>
          <a:p>
            <a:pPr marL="0" indent="0" algn="ctr" eaLnBrk="1" hangingPunct="1">
              <a:buNone/>
              <a:defRPr/>
            </a:pPr>
            <a:r>
              <a:rPr lang="en-US" altLang="en-US" sz="2600" b="1" u="sng" dirty="0"/>
              <a:t>PUBLIC ADDRESS PROTOCOL</a:t>
            </a:r>
          </a:p>
          <a:p>
            <a:pPr marL="0" lvl="0" indent="0" eaLnBrk="1" hangingPunct="1">
              <a:buNone/>
              <a:defRPr/>
            </a:pPr>
            <a:r>
              <a:rPr lang="en-US" altLang="en-US" sz="2400" dirty="0">
                <a:solidFill>
                  <a:srgbClr val="000000"/>
                </a:solidFill>
              </a:rPr>
              <a:t>During the Contest, the announcer should:</a:t>
            </a:r>
          </a:p>
          <a:p>
            <a:pPr marL="0" lvl="0" indent="0" eaLnBrk="1" hangingPunct="1">
              <a:buNone/>
              <a:defRPr/>
            </a:pPr>
            <a:r>
              <a:rPr lang="en-US" altLang="en-US" sz="2400" dirty="0">
                <a:solidFill>
                  <a:srgbClr val="000000"/>
                </a:solidFill>
              </a:rPr>
              <a:t>● Recognize players about to attempt a play (e.g., coming up to bat in baseball, punting, kicking or receiving a kick or punt in football, serving in volleyball, etc.);</a:t>
            </a:r>
          </a:p>
          <a:p>
            <a:pPr marL="0" lvl="0" indent="0" eaLnBrk="1" hangingPunct="1">
              <a:buNone/>
              <a:defRPr/>
            </a:pPr>
            <a:r>
              <a:rPr lang="en-US" altLang="en-US" sz="2400" dirty="0">
                <a:solidFill>
                  <a:srgbClr val="000000"/>
                </a:solidFill>
              </a:rPr>
              <a:t>● Recognize a player for making a play (e.g., “basket by Jones” in basketball, “Smith on the kill” in volleyball);</a:t>
            </a:r>
          </a:p>
          <a:p>
            <a:pPr marL="0" lvl="0" indent="0" eaLnBrk="1" hangingPunct="1">
              <a:buNone/>
              <a:defRPr/>
            </a:pPr>
            <a:r>
              <a:rPr lang="en-US" altLang="en-US" sz="2400" dirty="0">
                <a:solidFill>
                  <a:srgbClr val="000000"/>
                </a:solidFill>
              </a:rPr>
              <a:t>● Report a penalty as signaled by the referee/official;</a:t>
            </a:r>
          </a:p>
          <a:p>
            <a:pPr marL="0" lvl="0" indent="0" eaLnBrk="1" hangingPunct="1">
              <a:buNone/>
              <a:defRPr/>
            </a:pPr>
            <a:r>
              <a:rPr lang="en-US" altLang="en-US" sz="2400" dirty="0">
                <a:solidFill>
                  <a:srgbClr val="000000"/>
                </a:solidFill>
              </a:rPr>
              <a:t>● Report substitutions and time-outs; </a:t>
            </a:r>
          </a:p>
          <a:p>
            <a:pPr marL="0" lvl="0" indent="0" eaLnBrk="1" hangingPunct="1">
              <a:buNone/>
              <a:defRPr/>
            </a:pPr>
            <a:endParaRPr lang="en-US" altLang="en-US" sz="2400" dirty="0">
              <a:solidFill>
                <a:srgbClr val="000000"/>
              </a:solidFill>
            </a:endParaRPr>
          </a:p>
          <a:p>
            <a:pPr>
              <a:defRPr/>
            </a:pPr>
            <a:endParaRPr lang="en-US" altLang="en-US" dirty="0"/>
          </a:p>
        </p:txBody>
      </p:sp>
    </p:spTree>
    <p:extLst>
      <p:ext uri="{BB962C8B-B14F-4D97-AF65-F5344CB8AC3E}">
        <p14:creationId xmlns:p14="http://schemas.microsoft.com/office/powerpoint/2010/main" val="3492560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p:nvPr>
        </p:nvSpPr>
        <p:spPr/>
        <p:txBody>
          <a:bodyPr/>
          <a:lstStyle/>
          <a:p>
            <a:endParaRPr lang="en-US" altLang="en-US"/>
          </a:p>
        </p:txBody>
      </p:sp>
      <p:sp>
        <p:nvSpPr>
          <p:cNvPr id="167939" name="Content Placeholder 2"/>
          <p:cNvSpPr>
            <a:spLocks noGrp="1"/>
          </p:cNvSpPr>
          <p:nvPr>
            <p:ph idx="1"/>
          </p:nvPr>
        </p:nvSpPr>
        <p:spPr/>
        <p:txBody>
          <a:bodyPr/>
          <a:lstStyle/>
          <a:p>
            <a:pPr marL="0" indent="0" algn="ctr" eaLnBrk="1" hangingPunct="1">
              <a:buNone/>
              <a:defRPr/>
            </a:pPr>
            <a:r>
              <a:rPr lang="en-US" altLang="en-US" sz="2600" b="1" u="sng" dirty="0"/>
              <a:t>PUBLIC ADDRESS PROTOCOL</a:t>
            </a:r>
          </a:p>
          <a:p>
            <a:pPr marL="0" indent="0" eaLnBrk="1" hangingPunct="1">
              <a:buNone/>
              <a:defRPr/>
            </a:pPr>
            <a:r>
              <a:rPr lang="en-US" altLang="en-US" sz="2400" dirty="0"/>
              <a:t>During the Contest, the announcer should:</a:t>
            </a:r>
          </a:p>
          <a:p>
            <a:pPr marL="0" lvl="0" indent="0" eaLnBrk="1" hangingPunct="1">
              <a:buNone/>
              <a:defRPr/>
            </a:pPr>
            <a:r>
              <a:rPr lang="en-US" altLang="en-US" sz="2200" dirty="0">
                <a:solidFill>
                  <a:srgbClr val="000000"/>
                </a:solidFill>
              </a:rPr>
              <a:t>●  NOT call the “play-by-play” or provide “color commentary” as if he/she were announcing for a radio or television broadcast;</a:t>
            </a:r>
          </a:p>
          <a:p>
            <a:pPr marL="0" lvl="0" indent="0" eaLnBrk="1" hangingPunct="1">
              <a:buNone/>
              <a:defRPr/>
            </a:pPr>
            <a:r>
              <a:rPr lang="en-US" altLang="en-US" sz="2200" dirty="0">
                <a:solidFill>
                  <a:srgbClr val="000000"/>
                </a:solidFill>
              </a:rPr>
              <a:t>●  NOT make any comment that would offer either Team an unfair advantage in the Contest; and</a:t>
            </a:r>
          </a:p>
          <a:p>
            <a:pPr marL="0" lvl="0" indent="0" eaLnBrk="1" hangingPunct="1">
              <a:buNone/>
              <a:defRPr/>
            </a:pPr>
            <a:r>
              <a:rPr lang="en-US" altLang="en-US" sz="2200" dirty="0">
                <a:solidFill>
                  <a:srgbClr val="000000"/>
                </a:solidFill>
              </a:rPr>
              <a:t>●  NOT make any comments critical of any school, Team, player, Coach or official, nor make any other comment that has the potential to incite unsporting conduct on the part of any individual.</a:t>
            </a:r>
          </a:p>
          <a:p>
            <a:pPr marL="0" lvl="0" indent="0" eaLnBrk="1" hangingPunct="1">
              <a:buNone/>
              <a:defRPr/>
            </a:pPr>
            <a:r>
              <a:rPr lang="en-US" altLang="en-US" sz="2200" dirty="0">
                <a:solidFill>
                  <a:srgbClr val="000000"/>
                </a:solidFill>
              </a:rPr>
              <a:t>The announcer should be certain of the accuracy of his/her statements before making them.  When in doubt, the announcer should remain silent.</a:t>
            </a:r>
          </a:p>
          <a:p>
            <a:pPr marL="0" lvl="0" indent="0" eaLnBrk="1" hangingPunct="1">
              <a:buNone/>
              <a:defRPr/>
            </a:pPr>
            <a:endParaRPr lang="en-US" altLang="en-US" sz="2400" dirty="0">
              <a:solidFill>
                <a:srgbClr val="000000"/>
              </a:solidFill>
            </a:endParaRPr>
          </a:p>
          <a:p>
            <a:pPr>
              <a:defRPr/>
            </a:pPr>
            <a:endParaRPr lang="en-US" altLang="en-US" dirty="0"/>
          </a:p>
        </p:txBody>
      </p:sp>
    </p:spTree>
    <p:extLst>
      <p:ext uri="{BB962C8B-B14F-4D97-AF65-F5344CB8AC3E}">
        <p14:creationId xmlns:p14="http://schemas.microsoft.com/office/powerpoint/2010/main" val="115194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BASKETBALL INFORMATION</a:t>
            </a:r>
          </a:p>
        </p:txBody>
      </p:sp>
      <p:sp>
        <p:nvSpPr>
          <p:cNvPr id="3" name="Text Placeholder 2"/>
          <p:cNvSpPr>
            <a:spLocks noGrp="1"/>
          </p:cNvSpPr>
          <p:nvPr>
            <p:ph type="body" idx="1"/>
          </p:nvPr>
        </p:nvSpPr>
        <p:spPr/>
        <p:txBody>
          <a:bodyPr/>
          <a:lstStyle/>
          <a:p>
            <a:r>
              <a:rPr lang="en-US" dirty="0"/>
              <a:t>2017-18</a:t>
            </a:r>
          </a:p>
        </p:txBody>
      </p:sp>
    </p:spTree>
    <p:extLst>
      <p:ext uri="{BB962C8B-B14F-4D97-AF65-F5344CB8AC3E}">
        <p14:creationId xmlns:p14="http://schemas.microsoft.com/office/powerpoint/2010/main" val="2147278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en-US" altLang="en-US" dirty="0"/>
              <a:t> Mid-Season Webinar</a:t>
            </a:r>
          </a:p>
        </p:txBody>
      </p:sp>
      <p:sp>
        <p:nvSpPr>
          <p:cNvPr id="169987" name="Content Placeholder 2"/>
          <p:cNvSpPr>
            <a:spLocks noGrp="1"/>
          </p:cNvSpPr>
          <p:nvPr>
            <p:ph idx="1"/>
          </p:nvPr>
        </p:nvSpPr>
        <p:spPr/>
        <p:txBody>
          <a:bodyPr/>
          <a:lstStyle/>
          <a:p>
            <a:endParaRPr lang="en-US" altLang="en-US" dirty="0"/>
          </a:p>
          <a:p>
            <a:r>
              <a:rPr lang="en-US" dirty="0"/>
              <a:t>During the Basketball round table held during the summer meeting, Basketball Liaisons indicated the need to move the mid-season webinar until after the winter holidays.</a:t>
            </a:r>
          </a:p>
          <a:p>
            <a:pPr marL="0" indent="0">
              <a:buNone/>
            </a:pPr>
            <a:endParaRPr lang="en-US" dirty="0"/>
          </a:p>
          <a:p>
            <a:r>
              <a:rPr lang="en-US" dirty="0"/>
              <a:t>Thursday, January 18, 2018 at 2:00 p.m., EST</a:t>
            </a:r>
          </a:p>
          <a:p>
            <a:endParaRPr lang="en-US" altLang="en-US" dirty="0"/>
          </a:p>
        </p:txBody>
      </p:sp>
    </p:spTree>
    <p:extLst>
      <p:ext uri="{BB962C8B-B14F-4D97-AF65-F5344CB8AC3E}">
        <p14:creationId xmlns:p14="http://schemas.microsoft.com/office/powerpoint/2010/main" val="2534264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A1DA38-A23D-465B-AE66-88AF2D732096}"/>
              </a:ext>
            </a:extLst>
          </p:cNvPr>
          <p:cNvSpPr>
            <a:spLocks noGrp="1"/>
          </p:cNvSpPr>
          <p:nvPr>
            <p:ph type="title"/>
          </p:nvPr>
        </p:nvSpPr>
        <p:spPr/>
        <p:txBody>
          <a:bodyPr/>
          <a:lstStyle/>
          <a:p>
            <a:r>
              <a:rPr lang="en-US" dirty="0"/>
              <a:t>Visiting Team Jerseys</a:t>
            </a:r>
            <a:br>
              <a:rPr lang="en-US" dirty="0"/>
            </a:br>
            <a:r>
              <a:rPr lang="en-US" dirty="0"/>
              <a:t>Gray Color Spectrum chart</a:t>
            </a:r>
          </a:p>
        </p:txBody>
      </p:sp>
      <p:sp>
        <p:nvSpPr>
          <p:cNvPr id="3" name="Content Placeholder 2">
            <a:extLst>
              <a:ext uri="{FF2B5EF4-FFF2-40B4-BE49-F238E27FC236}">
                <a16:creationId xmlns="" xmlns:a16="http://schemas.microsoft.com/office/drawing/2014/main" id="{94C047D5-52B2-4A19-AE36-7F933D943411}"/>
              </a:ext>
            </a:extLst>
          </p:cNvPr>
          <p:cNvSpPr>
            <a:spLocks noGrp="1"/>
          </p:cNvSpPr>
          <p:nvPr>
            <p:ph idx="1"/>
          </p:nvPr>
        </p:nvSpPr>
        <p:spPr>
          <a:xfrm>
            <a:off x="387350" y="1954213"/>
            <a:ext cx="8604250" cy="4338637"/>
          </a:xfrm>
        </p:spPr>
        <p:txBody>
          <a:bodyPr/>
          <a:lstStyle/>
          <a:p>
            <a:endParaRPr lang="en-US" dirty="0"/>
          </a:p>
          <a:p>
            <a:pPr marL="0" indent="0">
              <a:buNone/>
            </a:pPr>
            <a:r>
              <a:rPr lang="en-US" sz="1800" b="1" dirty="0">
                <a:solidFill>
                  <a:srgbClr val="414B56"/>
                </a:solidFill>
                <a:latin typeface="Arial" pitchFamily="34" charset="0"/>
                <a:cs typeface="Arial" pitchFamily="34" charset="0"/>
              </a:rPr>
              <a:t>    100%    90%     80%    70%    60%    50%    40%    30%    20%    10%    0%</a:t>
            </a:r>
          </a:p>
          <a:p>
            <a:endParaRPr lang="en-US" sz="1800" dirty="0"/>
          </a:p>
          <a:p>
            <a:pPr marL="0" indent="0">
              <a:buNone/>
            </a:pPr>
            <a:endParaRPr lang="en-US" dirty="0"/>
          </a:p>
        </p:txBody>
      </p:sp>
      <p:sp>
        <p:nvSpPr>
          <p:cNvPr id="4" name="Footer Placeholder 3">
            <a:extLst>
              <a:ext uri="{FF2B5EF4-FFF2-40B4-BE49-F238E27FC236}">
                <a16:creationId xmlns="" xmlns:a16="http://schemas.microsoft.com/office/drawing/2014/main" id="{EE11E251-6D8F-4BCB-9182-4DCCCB54FEFE}"/>
              </a:ext>
            </a:extLst>
          </p:cNvPr>
          <p:cNvSpPr>
            <a:spLocks noGrp="1"/>
          </p:cNvSpPr>
          <p:nvPr>
            <p:ph type="ftr" sz="quarter" idx="11"/>
          </p:nvPr>
        </p:nvSpPr>
        <p:spPr/>
        <p:txBody>
          <a:bodyPr/>
          <a:lstStyle/>
          <a:p>
            <a:pPr>
              <a:defRPr/>
            </a:pPr>
            <a:r>
              <a:rPr lang="en-US"/>
              <a:t>www.nfhs.org</a:t>
            </a:r>
          </a:p>
        </p:txBody>
      </p:sp>
      <p:pic>
        <p:nvPicPr>
          <p:cNvPr id="5" name="Picture 4" descr="C:\Users\bcolg\AppData\Local\Microsoft\Windows\INetCache\Content.Word\IMG_3961 (002).jpg">
            <a:extLst>
              <a:ext uri="{FF2B5EF4-FFF2-40B4-BE49-F238E27FC236}">
                <a16:creationId xmlns="" xmlns:a16="http://schemas.microsoft.com/office/drawing/2014/main" id="{C699DA3A-12A6-4D01-841B-7907811B7F18}"/>
              </a:ext>
            </a:extLst>
          </p:cNvPr>
          <p:cNvPicPr/>
          <p:nvPr/>
        </p:nvPicPr>
        <p:blipFill rotWithShape="1">
          <a:blip r:embed="rId3">
            <a:extLst>
              <a:ext uri="{28A0092B-C50C-407E-A947-70E740481C1C}">
                <a14:useLocalDpi xmlns:a14="http://schemas.microsoft.com/office/drawing/2010/main" val="0"/>
              </a:ext>
            </a:extLst>
          </a:blip>
          <a:srcRect l="2245" t="13072" r="1871" b="23952"/>
          <a:stretch/>
        </p:blipFill>
        <p:spPr bwMode="auto">
          <a:xfrm>
            <a:off x="615950" y="2668445"/>
            <a:ext cx="8147050" cy="2910171"/>
          </a:xfrm>
          <a:prstGeom prst="rect">
            <a:avLst/>
          </a:prstGeom>
          <a:noFill/>
          <a:ln>
            <a:noFill/>
          </a:ln>
          <a:extLst>
            <a:ext uri="{53640926-AAD7-44D8-BBD7-CCE9431645EC}">
              <a14:shadowObscured xmlns:a14="http://schemas.microsoft.com/office/drawing/2010/main"/>
            </a:ext>
          </a:extLst>
        </p:spPr>
      </p:pic>
      <p:sp>
        <p:nvSpPr>
          <p:cNvPr id="6" name="Star: 5 Points 5">
            <a:extLst>
              <a:ext uri="{FF2B5EF4-FFF2-40B4-BE49-F238E27FC236}">
                <a16:creationId xmlns="" xmlns:a16="http://schemas.microsoft.com/office/drawing/2014/main" id="{D537CA7B-B456-47FF-B353-914D2F64081C}"/>
              </a:ext>
            </a:extLst>
          </p:cNvPr>
          <p:cNvSpPr/>
          <p:nvPr/>
        </p:nvSpPr>
        <p:spPr>
          <a:xfrm>
            <a:off x="2918458" y="3681627"/>
            <a:ext cx="600502" cy="543021"/>
          </a:xfrm>
          <a:prstGeom prst="star5">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305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228600" y="2554288"/>
            <a:ext cx="8653463" cy="1252537"/>
          </a:xfrm>
        </p:spPr>
        <p:txBody>
          <a:bodyPr/>
          <a:lstStyle/>
          <a:p>
            <a:pPr eaLnBrk="1" hangingPunct="1"/>
            <a:r>
              <a:rPr lang="en-US" altLang="en-US"/>
              <a:t>QUESTIONS?</a:t>
            </a:r>
          </a:p>
        </p:txBody>
      </p:sp>
    </p:spTree>
    <p:extLst>
      <p:ext uri="{BB962C8B-B14F-4D97-AF65-F5344CB8AC3E}">
        <p14:creationId xmlns:p14="http://schemas.microsoft.com/office/powerpoint/2010/main" val="3513624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Title 1"/>
          <p:cNvSpPr>
            <a:spLocks noGrp="1"/>
          </p:cNvSpPr>
          <p:nvPr>
            <p:ph type="ctrTitle"/>
          </p:nvPr>
        </p:nvSpPr>
        <p:spPr>
          <a:xfrm>
            <a:off x="381000" y="457200"/>
            <a:ext cx="4495800" cy="990600"/>
          </a:xfrm>
        </p:spPr>
        <p:txBody>
          <a:bodyPr/>
          <a:lstStyle/>
          <a:p>
            <a:r>
              <a:rPr lang="en-US" altLang="en-US" sz="2000" b="1"/>
              <a:t>Rule Change Review</a:t>
            </a:r>
          </a:p>
        </p:txBody>
      </p:sp>
      <p:sp>
        <p:nvSpPr>
          <p:cNvPr id="259075" name="Title 1"/>
          <p:cNvSpPr txBox="1">
            <a:spLocks/>
          </p:cNvSpPr>
          <p:nvPr/>
        </p:nvSpPr>
        <p:spPr bwMode="auto">
          <a:xfrm>
            <a:off x="381000" y="1447800"/>
            <a:ext cx="8129588"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hangingPunct="0">
              <a:spcBef>
                <a:spcPct val="0"/>
              </a:spcBef>
              <a:buFontTx/>
              <a:buNone/>
            </a:pPr>
            <a:r>
              <a:rPr lang="en-US" altLang="en-US" sz="2800" b="1" dirty="0">
                <a:solidFill>
                  <a:srgbClr val="000000"/>
                </a:solidFill>
              </a:rPr>
              <a:t>1-13-2 NEW </a:t>
            </a:r>
          </a:p>
          <a:p>
            <a:pPr eaLnBrk="0" hangingPunct="0">
              <a:spcBef>
                <a:spcPct val="0"/>
              </a:spcBef>
              <a:buFontTx/>
              <a:buNone/>
            </a:pPr>
            <a:r>
              <a:rPr lang="en-US" altLang="en-US" sz="2800" dirty="0">
                <a:solidFill>
                  <a:srgbClr val="000000"/>
                </a:solidFill>
              </a:rPr>
              <a:t>The coaching box shall be outlined outside the court on which the scorer’s and timer’s table and team benches are located.  The area shall be bounded by a line drawn 28 feet from the end line toward the division line. </a:t>
            </a:r>
          </a:p>
        </p:txBody>
      </p:sp>
    </p:spTree>
    <p:extLst>
      <p:ext uri="{BB962C8B-B14F-4D97-AF65-F5344CB8AC3E}">
        <p14:creationId xmlns:p14="http://schemas.microsoft.com/office/powerpoint/2010/main" val="1820998044"/>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Title 1"/>
          <p:cNvSpPr>
            <a:spLocks noGrp="1"/>
          </p:cNvSpPr>
          <p:nvPr>
            <p:ph type="ctrTitle"/>
          </p:nvPr>
        </p:nvSpPr>
        <p:spPr>
          <a:xfrm>
            <a:off x="381000" y="457200"/>
            <a:ext cx="4495800" cy="990600"/>
          </a:xfrm>
        </p:spPr>
        <p:txBody>
          <a:bodyPr/>
          <a:lstStyle/>
          <a:p>
            <a:r>
              <a:rPr lang="en-US" altLang="en-US" sz="2000" b="1"/>
              <a:t>Rule Change Review</a:t>
            </a:r>
          </a:p>
        </p:txBody>
      </p:sp>
      <p:sp>
        <p:nvSpPr>
          <p:cNvPr id="260099" name="Title 1"/>
          <p:cNvSpPr txBox="1">
            <a:spLocks/>
          </p:cNvSpPr>
          <p:nvPr/>
        </p:nvSpPr>
        <p:spPr bwMode="auto">
          <a:xfrm>
            <a:off x="381000" y="1690688"/>
            <a:ext cx="7989888"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hangingPunct="0">
              <a:spcBef>
                <a:spcPct val="0"/>
              </a:spcBef>
              <a:buFontTx/>
              <a:buNone/>
            </a:pPr>
            <a:r>
              <a:rPr lang="en-US" altLang="en-US" sz="3600" b="1" dirty="0">
                <a:solidFill>
                  <a:srgbClr val="000000"/>
                </a:solidFill>
              </a:rPr>
              <a:t>2-9-1</a:t>
            </a:r>
          </a:p>
          <a:p>
            <a:pPr algn="ctr" eaLnBrk="0" hangingPunct="0">
              <a:spcBef>
                <a:spcPct val="0"/>
              </a:spcBef>
              <a:buFontTx/>
              <a:buNone/>
            </a:pPr>
            <a:r>
              <a:rPr lang="en-US" altLang="en-US" sz="3600" dirty="0">
                <a:solidFill>
                  <a:srgbClr val="000000"/>
                </a:solidFill>
              </a:rPr>
              <a:t>The official shall verbally inform the offender, then with the finger(s) of two hands, indicate to the scorer the number of the offender and the number of the free throws.</a:t>
            </a:r>
          </a:p>
        </p:txBody>
      </p:sp>
    </p:spTree>
    <p:extLst>
      <p:ext uri="{BB962C8B-B14F-4D97-AF65-F5344CB8AC3E}">
        <p14:creationId xmlns:p14="http://schemas.microsoft.com/office/powerpoint/2010/main" val="86701699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RULES INTERPRETATION</a:t>
            </a:r>
            <a:br>
              <a:rPr lang="en-US"/>
            </a:br>
            <a:r>
              <a:rPr lang="en-US"/>
              <a:t>EDITORIAL CHANGES</a:t>
            </a:r>
            <a:br>
              <a:rPr lang="en-US"/>
            </a:br>
            <a:r>
              <a:rPr lang="en-US"/>
              <a:t>POINTS OF EMPHASIS</a:t>
            </a:r>
            <a:endParaRPr lang="en-US" dirty="0"/>
          </a:p>
        </p:txBody>
      </p:sp>
      <p:sp>
        <p:nvSpPr>
          <p:cNvPr id="6" name="Text Placeholder 5"/>
          <p:cNvSpPr>
            <a:spLocks noGrp="1"/>
          </p:cNvSpPr>
          <p:nvPr>
            <p:ph type="body" idx="1"/>
          </p:nvPr>
        </p:nvSpPr>
        <p:spPr/>
        <p:txBody>
          <a:bodyPr/>
          <a:lstStyle/>
          <a:p>
            <a:r>
              <a:rPr lang="en-US" dirty="0"/>
              <a:t>2017-18</a:t>
            </a:r>
          </a:p>
        </p:txBody>
      </p:sp>
      <p:sp>
        <p:nvSpPr>
          <p:cNvPr id="4" name="Footer Placeholder 3"/>
          <p:cNvSpPr>
            <a:spLocks noGrp="1"/>
          </p:cNvSpPr>
          <p:nvPr>
            <p:ph type="ftr" sz="quarter" idx="4294967295"/>
          </p:nvPr>
        </p:nvSpPr>
        <p:spPr>
          <a:xfrm>
            <a:off x="7650163" y="6516688"/>
            <a:ext cx="1493837" cy="303212"/>
          </a:xfrm>
        </p:spPr>
        <p:txBody>
          <a:bodyPr/>
          <a:lstStyle/>
          <a:p>
            <a:pPr>
              <a:defRPr/>
            </a:pPr>
            <a:r>
              <a:rPr lang="en-US"/>
              <a:t>www.nfhs.org</a:t>
            </a:r>
          </a:p>
        </p:txBody>
      </p:sp>
    </p:spTree>
    <p:extLst>
      <p:ext uri="{BB962C8B-B14F-4D97-AF65-F5344CB8AC3E}">
        <p14:creationId xmlns:p14="http://schemas.microsoft.com/office/powerpoint/2010/main" val="24128337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Title 1"/>
          <p:cNvSpPr>
            <a:spLocks noGrp="1"/>
          </p:cNvSpPr>
          <p:nvPr>
            <p:ph type="ctrTitle"/>
          </p:nvPr>
        </p:nvSpPr>
        <p:spPr>
          <a:xfrm>
            <a:off x="381000" y="457200"/>
            <a:ext cx="4495800" cy="990600"/>
          </a:xfrm>
        </p:spPr>
        <p:txBody>
          <a:bodyPr/>
          <a:lstStyle/>
          <a:p>
            <a:r>
              <a:rPr lang="en-US" altLang="en-US" sz="2000" b="1"/>
              <a:t>Rule Change Review</a:t>
            </a:r>
          </a:p>
        </p:txBody>
      </p:sp>
      <p:sp>
        <p:nvSpPr>
          <p:cNvPr id="261123" name="Title 1"/>
          <p:cNvSpPr txBox="1">
            <a:spLocks/>
          </p:cNvSpPr>
          <p:nvPr/>
        </p:nvSpPr>
        <p:spPr bwMode="auto">
          <a:xfrm>
            <a:off x="381000" y="1658790"/>
            <a:ext cx="7989888"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hangingPunct="0">
              <a:spcBef>
                <a:spcPct val="0"/>
              </a:spcBef>
              <a:buFontTx/>
              <a:buNone/>
            </a:pPr>
            <a:r>
              <a:rPr lang="en-US" altLang="en-US" sz="3600" b="1" dirty="0">
                <a:solidFill>
                  <a:srgbClr val="000000"/>
                </a:solidFill>
              </a:rPr>
              <a:t>3-4-1d and 3-4-4</a:t>
            </a:r>
          </a:p>
          <a:p>
            <a:pPr algn="ctr" eaLnBrk="0" hangingPunct="0">
              <a:spcBef>
                <a:spcPct val="0"/>
              </a:spcBef>
              <a:buFontTx/>
              <a:buNone/>
            </a:pPr>
            <a:r>
              <a:rPr lang="en-US" altLang="en-US" sz="3600" dirty="0">
                <a:solidFill>
                  <a:srgbClr val="000000"/>
                </a:solidFill>
              </a:rPr>
              <a:t>There are restrictions on what identifying names may be placed in this area.</a:t>
            </a:r>
          </a:p>
          <a:p>
            <a:pPr algn="ctr" eaLnBrk="0" hangingPunct="0">
              <a:spcBef>
                <a:spcPct val="0"/>
              </a:spcBef>
              <a:buFontTx/>
              <a:buNone/>
            </a:pPr>
            <a:r>
              <a:rPr lang="en-US" altLang="en-US" sz="3600" dirty="0">
                <a:solidFill>
                  <a:srgbClr val="000000"/>
                </a:solidFill>
              </a:rPr>
              <a:t> </a:t>
            </a:r>
          </a:p>
        </p:txBody>
      </p:sp>
    </p:spTree>
    <p:extLst>
      <p:ext uri="{BB962C8B-B14F-4D97-AF65-F5344CB8AC3E}">
        <p14:creationId xmlns:p14="http://schemas.microsoft.com/office/powerpoint/2010/main" val="305948187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Title 1"/>
          <p:cNvSpPr>
            <a:spLocks noGrp="1"/>
          </p:cNvSpPr>
          <p:nvPr>
            <p:ph type="ctrTitle"/>
          </p:nvPr>
        </p:nvSpPr>
        <p:spPr>
          <a:xfrm>
            <a:off x="381000" y="457200"/>
            <a:ext cx="4495800" cy="990600"/>
          </a:xfrm>
        </p:spPr>
        <p:txBody>
          <a:bodyPr/>
          <a:lstStyle/>
          <a:p>
            <a:r>
              <a:rPr lang="en-US" altLang="en-US" sz="2000" b="1"/>
              <a:t>Rule Change Review</a:t>
            </a:r>
          </a:p>
        </p:txBody>
      </p:sp>
      <p:sp>
        <p:nvSpPr>
          <p:cNvPr id="261123" name="Title 1"/>
          <p:cNvSpPr txBox="1">
            <a:spLocks/>
          </p:cNvSpPr>
          <p:nvPr/>
        </p:nvSpPr>
        <p:spPr bwMode="auto">
          <a:xfrm>
            <a:off x="210879" y="1447800"/>
            <a:ext cx="7989888"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hangingPunct="0">
              <a:spcBef>
                <a:spcPct val="0"/>
              </a:spcBef>
              <a:buFontTx/>
              <a:buNone/>
            </a:pPr>
            <a:r>
              <a:rPr lang="en-US" altLang="en-US" sz="3600" b="1" dirty="0">
                <a:solidFill>
                  <a:srgbClr val="000000"/>
                </a:solidFill>
              </a:rPr>
              <a:t>4-48</a:t>
            </a:r>
          </a:p>
          <a:p>
            <a:pPr algn="ctr" eaLnBrk="0" hangingPunct="0">
              <a:spcBef>
                <a:spcPct val="0"/>
              </a:spcBef>
              <a:buFontTx/>
              <a:buNone/>
            </a:pPr>
            <a:r>
              <a:rPr lang="en-US" altLang="en-US" sz="3600" dirty="0">
                <a:solidFill>
                  <a:srgbClr val="000000"/>
                </a:solidFill>
              </a:rPr>
              <a:t> Official warning given for misconduct to coaches or bench personnel and is to be recorded in the scorebook. </a:t>
            </a:r>
          </a:p>
        </p:txBody>
      </p:sp>
    </p:spTree>
    <p:extLst>
      <p:ext uri="{BB962C8B-B14F-4D97-AF65-F5344CB8AC3E}">
        <p14:creationId xmlns:p14="http://schemas.microsoft.com/office/powerpoint/2010/main" val="312148156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Title 1"/>
          <p:cNvSpPr>
            <a:spLocks noGrp="1"/>
          </p:cNvSpPr>
          <p:nvPr>
            <p:ph type="ctrTitle"/>
          </p:nvPr>
        </p:nvSpPr>
        <p:spPr>
          <a:xfrm>
            <a:off x="381000" y="457200"/>
            <a:ext cx="4495800" cy="990600"/>
          </a:xfrm>
        </p:spPr>
        <p:txBody>
          <a:bodyPr/>
          <a:lstStyle/>
          <a:p>
            <a:r>
              <a:rPr lang="en-US" altLang="en-US" sz="2000" b="1"/>
              <a:t>Editorial Change Review</a:t>
            </a:r>
          </a:p>
        </p:txBody>
      </p:sp>
      <p:sp>
        <p:nvSpPr>
          <p:cNvPr id="3" name="Title 1"/>
          <p:cNvSpPr txBox="1">
            <a:spLocks/>
          </p:cNvSpPr>
          <p:nvPr/>
        </p:nvSpPr>
        <p:spPr bwMode="auto">
          <a:xfrm>
            <a:off x="487326" y="1052735"/>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0000"/>
              </a:lnSpc>
              <a:spcBef>
                <a:spcPts val="0"/>
              </a:spcBef>
              <a:spcAft>
                <a:spcPts val="8"/>
              </a:spcAft>
              <a:defRPr/>
            </a:pPr>
            <a:r>
              <a:rPr lang="en-US" sz="3400" kern="1400" dirty="0">
                <a:solidFill>
                  <a:srgbClr val="000000"/>
                </a:solidFill>
                <a:latin typeface="Garamond"/>
              </a:rPr>
              <a:t> </a:t>
            </a:r>
            <a:r>
              <a:rPr lang="en-US" sz="3400" b="1" kern="1400" dirty="0">
                <a:solidFill>
                  <a:srgbClr val="000000"/>
                </a:solidFill>
              </a:rPr>
              <a:t>4-4-7b</a:t>
            </a:r>
          </a:p>
          <a:p>
            <a:pPr>
              <a:lnSpc>
                <a:spcPct val="110000"/>
              </a:lnSpc>
              <a:spcBef>
                <a:spcPts val="0"/>
              </a:spcBef>
              <a:spcAft>
                <a:spcPts val="8"/>
              </a:spcAft>
              <a:defRPr/>
            </a:pPr>
            <a:r>
              <a:rPr lang="en-US" sz="3400" kern="1400" dirty="0">
                <a:solidFill>
                  <a:srgbClr val="000000"/>
                </a:solidFill>
              </a:rPr>
              <a:t>A ball is at the disposal of the thrower or free thrower after it is bounced to him/her.</a:t>
            </a:r>
          </a:p>
        </p:txBody>
      </p:sp>
    </p:spTree>
    <p:extLst>
      <p:ext uri="{BB962C8B-B14F-4D97-AF65-F5344CB8AC3E}">
        <p14:creationId xmlns:p14="http://schemas.microsoft.com/office/powerpoint/2010/main" val="1696671056"/>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Title 1"/>
          <p:cNvSpPr>
            <a:spLocks noGrp="1"/>
          </p:cNvSpPr>
          <p:nvPr>
            <p:ph type="ctrTitle"/>
          </p:nvPr>
        </p:nvSpPr>
        <p:spPr>
          <a:xfrm>
            <a:off x="381000" y="457200"/>
            <a:ext cx="4495800" cy="990600"/>
          </a:xfrm>
        </p:spPr>
        <p:txBody>
          <a:bodyPr/>
          <a:lstStyle/>
          <a:p>
            <a:r>
              <a:rPr lang="en-US" altLang="en-US" sz="2000" b="1"/>
              <a:t>Editorial Change Review</a:t>
            </a:r>
          </a:p>
        </p:txBody>
      </p:sp>
      <p:sp>
        <p:nvSpPr>
          <p:cNvPr id="3" name="Title 1"/>
          <p:cNvSpPr txBox="1">
            <a:spLocks/>
          </p:cNvSpPr>
          <p:nvPr/>
        </p:nvSpPr>
        <p:spPr bwMode="auto">
          <a:xfrm>
            <a:off x="487326" y="1052735"/>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0000"/>
              </a:lnSpc>
              <a:spcBef>
                <a:spcPts val="0"/>
              </a:spcBef>
              <a:spcAft>
                <a:spcPts val="8"/>
              </a:spcAft>
              <a:defRPr/>
            </a:pPr>
            <a:r>
              <a:rPr lang="en-US" sz="3400" kern="1400" dirty="0">
                <a:solidFill>
                  <a:srgbClr val="000000"/>
                </a:solidFill>
                <a:latin typeface="Garamond"/>
              </a:rPr>
              <a:t> </a:t>
            </a:r>
            <a:r>
              <a:rPr lang="en-US" sz="3400" b="1" u="sng" kern="1400" dirty="0">
                <a:solidFill>
                  <a:srgbClr val="000000"/>
                </a:solidFill>
              </a:rPr>
              <a:t>PIAA Adoption</a:t>
            </a:r>
          </a:p>
          <a:p>
            <a:pPr>
              <a:lnSpc>
                <a:spcPct val="110000"/>
              </a:lnSpc>
              <a:spcBef>
                <a:spcPts val="0"/>
              </a:spcBef>
              <a:spcAft>
                <a:spcPts val="8"/>
              </a:spcAft>
              <a:defRPr/>
            </a:pPr>
            <a:endParaRPr lang="en-US" sz="3400" b="1" u="sng" kern="1400" dirty="0">
              <a:solidFill>
                <a:srgbClr val="000000"/>
              </a:solidFill>
            </a:endParaRPr>
          </a:p>
          <a:p>
            <a:pPr algn="l">
              <a:lnSpc>
                <a:spcPct val="110000"/>
              </a:lnSpc>
              <a:spcBef>
                <a:spcPts val="0"/>
              </a:spcBef>
              <a:spcAft>
                <a:spcPts val="8"/>
              </a:spcAft>
              <a:defRPr/>
            </a:pPr>
            <a:r>
              <a:rPr lang="en-US" sz="3400" kern="1400" dirty="0">
                <a:solidFill>
                  <a:srgbClr val="000000"/>
                </a:solidFill>
              </a:rPr>
              <a:t>Specific protocols for announcers adopted.</a:t>
            </a:r>
          </a:p>
          <a:p>
            <a:pPr>
              <a:lnSpc>
                <a:spcPct val="110000"/>
              </a:lnSpc>
              <a:spcBef>
                <a:spcPts val="0"/>
              </a:spcBef>
              <a:spcAft>
                <a:spcPts val="8"/>
              </a:spcAft>
              <a:defRPr/>
            </a:pPr>
            <a:endParaRPr lang="en-US" sz="3400" kern="1400" dirty="0">
              <a:solidFill>
                <a:srgbClr val="000000"/>
              </a:solidFill>
            </a:endParaRPr>
          </a:p>
        </p:txBody>
      </p:sp>
    </p:spTree>
    <p:extLst>
      <p:ext uri="{BB962C8B-B14F-4D97-AF65-F5344CB8AC3E}">
        <p14:creationId xmlns:p14="http://schemas.microsoft.com/office/powerpoint/2010/main" val="2385395789"/>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ctrTitle"/>
          </p:nvPr>
        </p:nvSpPr>
        <p:spPr>
          <a:xfrm>
            <a:off x="228600" y="2554288"/>
            <a:ext cx="8653463" cy="1252537"/>
          </a:xfrm>
        </p:spPr>
        <p:txBody>
          <a:bodyPr/>
          <a:lstStyle/>
          <a:p>
            <a:pPr eaLnBrk="1" hangingPunct="1"/>
            <a:r>
              <a:rPr lang="en-US" altLang="en-US"/>
              <a:t>THANK YOU and </a:t>
            </a:r>
            <a:br>
              <a:rPr lang="en-US" altLang="en-US"/>
            </a:br>
            <a:r>
              <a:rPr lang="en-US" altLang="en-US"/>
              <a:t>HAVE A GREAT SEASON! </a:t>
            </a:r>
          </a:p>
        </p:txBody>
      </p:sp>
    </p:spTree>
    <p:extLst>
      <p:ext uri="{BB962C8B-B14F-4D97-AF65-F5344CB8AC3E}">
        <p14:creationId xmlns:p14="http://schemas.microsoft.com/office/powerpoint/2010/main" val="283963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Rules changes</a:t>
            </a:r>
            <a:endParaRPr lang="en-US" dirty="0"/>
          </a:p>
        </p:txBody>
      </p:sp>
      <p:sp>
        <p:nvSpPr>
          <p:cNvPr id="6" name="Text Placeholder 5"/>
          <p:cNvSpPr>
            <a:spLocks noGrp="1"/>
          </p:cNvSpPr>
          <p:nvPr>
            <p:ph type="body" idx="1"/>
          </p:nvPr>
        </p:nvSpPr>
        <p:spPr/>
        <p:txBody>
          <a:bodyPr/>
          <a:lstStyle/>
          <a:p>
            <a:r>
              <a:rPr lang="en-US" dirty="0"/>
              <a:t>2017-18</a:t>
            </a:r>
          </a:p>
        </p:txBody>
      </p:sp>
      <p:sp>
        <p:nvSpPr>
          <p:cNvPr id="4" name="Footer Placeholder 3"/>
          <p:cNvSpPr>
            <a:spLocks noGrp="1"/>
          </p:cNvSpPr>
          <p:nvPr>
            <p:ph type="ftr" sz="quarter" idx="4294967295"/>
          </p:nvPr>
        </p:nvSpPr>
        <p:spPr>
          <a:xfrm>
            <a:off x="7650163" y="6516688"/>
            <a:ext cx="1493837" cy="303212"/>
          </a:xfrm>
        </p:spPr>
        <p:txBody>
          <a:bodyPr/>
          <a:lstStyle/>
          <a:p>
            <a:pPr>
              <a:defRPr/>
            </a:pPr>
            <a:r>
              <a:rPr lang="en-US"/>
              <a:t>www.nfhs.org</a:t>
            </a:r>
          </a:p>
        </p:txBody>
      </p:sp>
    </p:spTree>
    <p:extLst>
      <p:ext uri="{BB962C8B-B14F-4D97-AF65-F5344CB8AC3E}">
        <p14:creationId xmlns:p14="http://schemas.microsoft.com/office/powerpoint/2010/main" val="155865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400" dirty="0"/>
              <a:t>Rule </a:t>
            </a:r>
            <a:r>
              <a:rPr lang="en-US" dirty="0"/>
              <a:t>1-13-2</a:t>
            </a:r>
            <a:r>
              <a:rPr lang="en-US" altLang="en-US" sz="3400" dirty="0"/>
              <a:t/>
            </a:r>
            <a:br>
              <a:rPr lang="en-US" altLang="en-US" sz="3400" dirty="0"/>
            </a:br>
            <a:r>
              <a:rPr lang="en-US" altLang="en-US" sz="3400" dirty="0"/>
              <a:t>coaching box</a:t>
            </a:r>
            <a:endParaRPr lang="en-US" sz="3400" dirty="0"/>
          </a:p>
        </p:txBody>
      </p:sp>
      <p:sp>
        <p:nvSpPr>
          <p:cNvPr id="3" name="Content Placeholder 2"/>
          <p:cNvSpPr>
            <a:spLocks noGrp="1"/>
          </p:cNvSpPr>
          <p:nvPr>
            <p:ph idx="1"/>
          </p:nvPr>
        </p:nvSpPr>
        <p:spPr>
          <a:xfrm>
            <a:off x="1014762" y="1884556"/>
            <a:ext cx="7960964" cy="4443219"/>
          </a:xfrm>
        </p:spPr>
        <p:txBody>
          <a:bodyPr/>
          <a:lstStyle/>
          <a:p>
            <a:r>
              <a:rPr lang="en-US" sz="2200" dirty="0"/>
              <a:t>The coaching box shall be outlined outside the side of the court on which the scorer's and timer's table and team benches are located.  The area shall be bounded by a line drawn </a:t>
            </a:r>
            <a:r>
              <a:rPr lang="en-US" sz="2200" u="sng" dirty="0"/>
              <a:t>28</a:t>
            </a:r>
            <a:r>
              <a:rPr lang="en-US" sz="2200" dirty="0"/>
              <a:t> feet from the end line towards the Division line. At this point two lines drawn at each end of the box from the sideline toward the team bench become the ends of the coaching box.  </a:t>
            </a:r>
          </a:p>
          <a:p>
            <a:pPr marL="0" indent="0">
              <a:buNone/>
            </a:pPr>
            <a:r>
              <a:rPr lang="en-US" sz="2200" dirty="0"/>
              <a:t> </a:t>
            </a:r>
          </a:p>
          <a:p>
            <a:r>
              <a:rPr lang="en-US" sz="2200" b="1" dirty="0"/>
              <a:t>Note:</a:t>
            </a:r>
            <a:r>
              <a:rPr lang="en-US" sz="2200" dirty="0"/>
              <a:t>  State Associations may alter the length and placement of the </a:t>
            </a:r>
            <a:r>
              <a:rPr lang="en-US" sz="2200" u="sng" dirty="0"/>
              <a:t>28 foot (maximum)</a:t>
            </a:r>
            <a:r>
              <a:rPr lang="en-US" sz="2200" dirty="0"/>
              <a:t> coaching box.   It may not be longer than 28 feet nor extended beyond the end line of the court.</a:t>
            </a:r>
          </a:p>
          <a:p>
            <a:pPr marL="0" indent="0">
              <a:buNone/>
            </a:pPr>
            <a:r>
              <a:rPr lang="en-US" sz="2200" dirty="0"/>
              <a:t> </a:t>
            </a:r>
          </a:p>
          <a:p>
            <a:r>
              <a:rPr lang="en-US" sz="2200" dirty="0"/>
              <a:t>Effective Immediately.  Tape may be used to extend the 14-foot line to 28 feet.</a:t>
            </a:r>
            <a:r>
              <a:rPr lang="en-US" dirty="0"/>
              <a:t/>
            </a:r>
            <a:br>
              <a:rPr lang="en-US" dirty="0"/>
            </a:br>
            <a:endParaRPr lang="en-US" dirty="0"/>
          </a:p>
        </p:txBody>
      </p:sp>
      <p:sp>
        <p:nvSpPr>
          <p:cNvPr id="4" name="Footer Placeholder 3"/>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771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70000"/>
              </a:lnSpc>
            </a:pPr>
            <a:r>
              <a:rPr lang="en-US" dirty="0"/>
              <a:t>RULE 1-13-2 TEAM BENCH LOCATIONS, COACHING BOX, </a:t>
            </a:r>
            <a:br>
              <a:rPr lang="en-US" dirty="0"/>
            </a:br>
            <a:r>
              <a:rPr lang="en-US" dirty="0"/>
              <a:t>TIME-OUT AREA</a:t>
            </a:r>
          </a:p>
        </p:txBody>
      </p:sp>
      <p:sp>
        <p:nvSpPr>
          <p:cNvPr id="5" name="Content Placeholder 4"/>
          <p:cNvSpPr>
            <a:spLocks noGrp="1"/>
          </p:cNvSpPr>
          <p:nvPr>
            <p:ph idx="1"/>
          </p:nvPr>
        </p:nvSpPr>
        <p:spPr>
          <a:xfrm>
            <a:off x="1100139" y="1989138"/>
            <a:ext cx="7617142" cy="2389822"/>
          </a:xfrm>
        </p:spPr>
        <p:txBody>
          <a:bodyPr/>
          <a:lstStyle/>
          <a:p>
            <a:pPr>
              <a:lnSpc>
                <a:spcPct val="90000"/>
              </a:lnSpc>
            </a:pPr>
            <a:r>
              <a:rPr lang="en-US" sz="2000" dirty="0"/>
              <a:t>State associations have the ability to alter the location and length of the coaching box. The maximum length of the coaching box cannot exceed 28 feet. In </a:t>
            </a:r>
            <a:r>
              <a:rPr lang="en-US" sz="2000" dirty="0" err="1"/>
              <a:t>MechaniGram</a:t>
            </a:r>
            <a:r>
              <a:rPr lang="en-US" sz="2000" dirty="0"/>
              <a:t> A, the traditional end line to 28-foot mark coaching box is used and legal. In </a:t>
            </a:r>
            <a:r>
              <a:rPr lang="en-US" sz="2000" dirty="0" err="1"/>
              <a:t>MechaniGram</a:t>
            </a:r>
            <a:r>
              <a:rPr lang="en-US" sz="2000" dirty="0"/>
              <a:t> B, the 14-foot coaching box is placed from 28-foot mark and back toward the end line (as done in recent years) and is legal. In MechaniGram C, the 14-foot coaching box is relocated to be centered around the 28-foot mark and would be illegal (the 28-foot mark is furthest to the table).</a:t>
            </a:r>
          </a:p>
        </p:txBody>
      </p:sp>
      <p:sp>
        <p:nvSpPr>
          <p:cNvPr id="8" name="Footer Placeholder 3"/>
          <p:cNvSpPr>
            <a:spLocks noGrp="1"/>
          </p:cNvSpPr>
          <p:nvPr>
            <p:ph type="ftr" sz="quarter" idx="11"/>
          </p:nvPr>
        </p:nvSpPr>
        <p:spPr>
          <a:xfrm>
            <a:off x="7497763" y="6516688"/>
            <a:ext cx="1493837" cy="303212"/>
          </a:xfrm>
        </p:spPr>
        <p:txBody>
          <a:bodyPr/>
          <a:lstStyle/>
          <a:p>
            <a:pPr>
              <a:defRPr/>
            </a:pPr>
            <a:r>
              <a:rPr lang="en-US"/>
              <a:t>www.nfhs.org</a:t>
            </a:r>
          </a:p>
        </p:txBody>
      </p:sp>
      <p:sp>
        <p:nvSpPr>
          <p:cNvPr id="6" name="TextBox 5"/>
          <p:cNvSpPr txBox="1"/>
          <p:nvPr/>
        </p:nvSpPr>
        <p:spPr>
          <a:xfrm>
            <a:off x="10068560" y="4094480"/>
            <a:ext cx="184666" cy="369332"/>
          </a:xfrm>
          <a:prstGeom prst="rect">
            <a:avLst/>
          </a:prstGeom>
          <a:noFill/>
        </p:spPr>
        <p:txBody>
          <a:bodyPr wrap="none" rtlCol="0">
            <a:spAutoFit/>
          </a:bodyPr>
          <a:lstStyle/>
          <a:p>
            <a:endParaRPr lang="en-US"/>
          </a:p>
        </p:txBody>
      </p:sp>
      <p:pic>
        <p:nvPicPr>
          <p:cNvPr id="3" name="Picture 2"/>
          <p:cNvPicPr>
            <a:picLocks noChangeAspect="1"/>
          </p:cNvPicPr>
          <p:nvPr/>
        </p:nvPicPr>
        <p:blipFill>
          <a:blip r:embed="rId3"/>
          <a:stretch>
            <a:fillRect/>
          </a:stretch>
        </p:blipFill>
        <p:spPr>
          <a:xfrm>
            <a:off x="1778857" y="4313506"/>
            <a:ext cx="6714903" cy="1838374"/>
          </a:xfrm>
          <a:prstGeom prst="rect">
            <a:avLst/>
          </a:prstGeom>
        </p:spPr>
      </p:pic>
    </p:spTree>
    <p:extLst>
      <p:ext uri="{BB962C8B-B14F-4D97-AF65-F5344CB8AC3E}">
        <p14:creationId xmlns:p14="http://schemas.microsoft.com/office/powerpoint/2010/main" val="1543342896"/>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6.potx" id="{E899A741-F5BD-43AA-B5E0-DCD7993171DB}" vid="{27D8CB35-A580-4973-93BD-0D660C05BC9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NFHS Brand Style Presentation">
  <a:themeElements>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HS Brand Style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HS Brand Sty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HS Brand Sty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HS Brand Sty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HS Brand Sty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HS Brand Sty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HS Brand Styl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HS Brand Sty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HS Brand Sty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HS Brand Sty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HS Brand Sty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HS Brand Sty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NFHS Brand Style Presentation">
  <a:themeElements>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HS Brand Style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HS Brand Sty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HS Brand Sty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HS Brand Sty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HS Brand Sty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HS Brand Sty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HS Brand Styl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HS Brand Sty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HS Brand Sty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HS Brand Sty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HS Brand Sty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HS Brand Sty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NFHS Brand Style Presentation">
  <a:themeElements>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HS Brand Style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HS Brand Sty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HS Brand Sty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HS Brand Sty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HS Brand Sty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HS Brand Sty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HS Brand Styl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HS Brand Sty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HS Brand Sty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HS Brand Sty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HS Brand Sty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HS Brand Sty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NFHS Company PowerPoint_2016</Template>
  <TotalTime>1321</TotalTime>
  <Words>5506</Words>
  <Application>Microsoft Office PowerPoint</Application>
  <PresentationFormat>On-screen Show (4:3)</PresentationFormat>
  <Paragraphs>425</Paragraphs>
  <Slides>64</Slides>
  <Notes>42</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64</vt:i4>
      </vt:variant>
    </vt:vector>
  </HeadingPairs>
  <TitlesOfParts>
    <vt:vector size="80" baseType="lpstr">
      <vt:lpstr>MS PGothic</vt:lpstr>
      <vt:lpstr>Arial</vt:lpstr>
      <vt:lpstr>Arial Black</vt:lpstr>
      <vt:lpstr>Calibri</vt:lpstr>
      <vt:lpstr>Courier New</vt:lpstr>
      <vt:lpstr>Garamond</vt:lpstr>
      <vt:lpstr>Times New Roman</vt:lpstr>
      <vt:lpstr>Wingdings</vt:lpstr>
      <vt:lpstr>Office Theme</vt:lpstr>
      <vt:lpstr>4_NFHS Brand Style Presentation</vt:lpstr>
      <vt:lpstr>1_Custom Design</vt:lpstr>
      <vt:lpstr>2_Custom Design</vt:lpstr>
      <vt:lpstr>2_Office Theme</vt:lpstr>
      <vt:lpstr>6_Office Theme</vt:lpstr>
      <vt:lpstr>5_NFHS Brand Style Presentation</vt:lpstr>
      <vt:lpstr>6_NFHS Brand Style Presentation</vt:lpstr>
      <vt:lpstr>The Tower Philosophy</vt:lpstr>
      <vt:lpstr>Rule Change Topics</vt:lpstr>
      <vt:lpstr>2017-18 NFHS BASKETBALL  RULES POWER POINT</vt:lpstr>
      <vt:lpstr>National Federation of  State High School Associations</vt:lpstr>
      <vt:lpstr> Guidelines for Schools and state associations for consideration of accommodations </vt:lpstr>
      <vt:lpstr>RULES INTERPRETATION EDITORIAL CHANGES POINTS OF EMPHASIS</vt:lpstr>
      <vt:lpstr>Rules changes</vt:lpstr>
      <vt:lpstr>Rule 1-13-2 coaching box</vt:lpstr>
      <vt:lpstr>RULE 1-13-2 TEAM BENCH LOCATIONS, COACHING BOX,  TIME-OUT AREA</vt:lpstr>
      <vt:lpstr>Rule 2-9-1  signal to the scorer</vt:lpstr>
      <vt:lpstr>RULE 2-9-1 SIGNALS  (TWO-HAND REPORTING)</vt:lpstr>
      <vt:lpstr>Rule 3-4-1d  TEAM JERSEY</vt:lpstr>
      <vt:lpstr>Rules 3-4-4 UNIFORMS </vt:lpstr>
      <vt:lpstr>RULE 3-4-4a UNIFORMS</vt:lpstr>
      <vt:lpstr>RULE 3-4-4b UNIFORMS</vt:lpstr>
      <vt:lpstr>RULE 4-48 NEW behavioral warning</vt:lpstr>
      <vt:lpstr>RULE 4-48 NEW  behavioral warning</vt:lpstr>
      <vt:lpstr>RULE 4-48-1a NEW  BEHAVIORAL WARNING</vt:lpstr>
      <vt:lpstr>Editorial changes</vt:lpstr>
      <vt:lpstr>  RULE 4-4-7b BALL LOCATION,  AT DISPOSAL  </vt:lpstr>
      <vt:lpstr>RULE 4-4-7b BALL LOCATION,  AT DISPOSAL</vt:lpstr>
      <vt:lpstr>Points of emphasis</vt:lpstr>
      <vt:lpstr>Points of Emphasis</vt:lpstr>
      <vt:lpstr>Equipment worn on head for medical or religious reason</vt:lpstr>
      <vt:lpstr>Head Covering Worn for Medical and Religious Reasons</vt:lpstr>
      <vt:lpstr>Head Covering Worn for Medical and Religious Reasons</vt:lpstr>
      <vt:lpstr>Team control, throw-in </vt:lpstr>
      <vt:lpstr>Team control, throw-in </vt:lpstr>
      <vt:lpstr>TEAM CONTROl, throw-in</vt:lpstr>
      <vt:lpstr>TEAM CONTROl, throw-in</vt:lpstr>
      <vt:lpstr>TEAM CONTROl, throw-in</vt:lpstr>
      <vt:lpstr> Intentional Fouls</vt:lpstr>
      <vt:lpstr> Intentional Fouls</vt:lpstr>
      <vt:lpstr> Intentional Fouls</vt:lpstr>
      <vt:lpstr>Intentional Fouls</vt:lpstr>
      <vt:lpstr>Intentional fouls</vt:lpstr>
      <vt:lpstr>Guarding</vt:lpstr>
      <vt:lpstr>Guarding</vt:lpstr>
      <vt:lpstr>guarding</vt:lpstr>
      <vt:lpstr>PIAA Exceptions to NFHS:   </vt:lpstr>
      <vt:lpstr>PIAA Exceptions to NFHS:   </vt:lpstr>
      <vt:lpstr>B.  Disqualification cont.</vt:lpstr>
      <vt:lpstr>PowerPoint Presentation</vt:lpstr>
      <vt:lpstr>PIAA Exceptions to NFHS:   </vt:lpstr>
      <vt:lpstr>SPECIAL NOTE ON SPORTMANSHIP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BASKETBALL INFORMATION</vt:lpstr>
      <vt:lpstr> Mid-Season Webinar</vt:lpstr>
      <vt:lpstr>Visiting Team Jerseys Gray Color Spectrum chart</vt:lpstr>
      <vt:lpstr>QUESTIONS?</vt:lpstr>
      <vt:lpstr>Rule Change Review</vt:lpstr>
      <vt:lpstr>Rule Change Review</vt:lpstr>
      <vt:lpstr>Rule Change Review</vt:lpstr>
      <vt:lpstr>Rule Change Review</vt:lpstr>
      <vt:lpstr>Editorial Change Review</vt:lpstr>
      <vt:lpstr>Editorial Change Review</vt:lpstr>
      <vt:lpstr>THANK YOU and  HAVE A GREAT SEASON! </vt:lpstr>
    </vt:vector>
  </TitlesOfParts>
  <Company>NFHS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Brown;David B. Wright</dc:creator>
  <cp:lastModifiedBy>Chris Sherkel</cp:lastModifiedBy>
  <cp:revision>93</cp:revision>
  <cp:lastPrinted>2016-07-21T18:38:20Z</cp:lastPrinted>
  <dcterms:created xsi:type="dcterms:W3CDTF">2016-05-17T19:24:02Z</dcterms:created>
  <dcterms:modified xsi:type="dcterms:W3CDTF">2017-10-27T23:54:07Z</dcterms:modified>
</cp:coreProperties>
</file>